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Lst>
  <p:notesMasterIdLst>
    <p:notesMasterId r:id="rId37"/>
  </p:notesMasterIdLst>
  <p:sldIdLst>
    <p:sldId id="4585" r:id="rId3"/>
    <p:sldId id="4586" r:id="rId4"/>
    <p:sldId id="4804" r:id="rId5"/>
    <p:sldId id="258" r:id="rId6"/>
    <p:sldId id="260" r:id="rId7"/>
    <p:sldId id="833" r:id="rId8"/>
    <p:sldId id="670" r:id="rId9"/>
    <p:sldId id="4681" r:id="rId10"/>
    <p:sldId id="716" r:id="rId11"/>
    <p:sldId id="4806" r:id="rId12"/>
    <p:sldId id="4809" r:id="rId13"/>
    <p:sldId id="259" r:id="rId14"/>
    <p:sldId id="4817" r:id="rId15"/>
    <p:sldId id="746" r:id="rId16"/>
    <p:sldId id="4810" r:id="rId17"/>
    <p:sldId id="1371" r:id="rId18"/>
    <p:sldId id="268" r:id="rId19"/>
    <p:sldId id="4811" r:id="rId20"/>
    <p:sldId id="263" r:id="rId21"/>
    <p:sldId id="4812" r:id="rId22"/>
    <p:sldId id="315" r:id="rId23"/>
    <p:sldId id="406" r:id="rId24"/>
    <p:sldId id="1373" r:id="rId25"/>
    <p:sldId id="1227" r:id="rId26"/>
    <p:sldId id="4813" r:id="rId27"/>
    <p:sldId id="4803" r:id="rId28"/>
    <p:sldId id="4807" r:id="rId29"/>
    <p:sldId id="4808" r:id="rId30"/>
    <p:sldId id="4815" r:id="rId31"/>
    <p:sldId id="266" r:id="rId32"/>
    <p:sldId id="269" r:id="rId33"/>
    <p:sldId id="4816" r:id="rId34"/>
    <p:sldId id="261" r:id="rId35"/>
    <p:sldId id="4801"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42BB2A-597A-5460-98B3-A48EC1E36901}" name="Judy Needham" initials="JN" userId="a92beafc5959ec3b" providerId="Windows Live"/>
  <p188:author id="{A9E37D70-E796-7A1E-DEF2-BF4BC88B6FEF}" name="Yvonne Murray" initials="YM" userId="S-1-5-21-1717864259-2928792860-403474116-27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eather Stanton" initials="HS" lastIdx="9" clrIdx="0"/>
  <p:cmAuthor id="1" name="Judy" initials="J" lastIdx="1" clrIdx="1">
    <p:extLst>
      <p:ext uri="{19B8F6BF-5375-455C-9EA6-DF929625EA0E}">
        <p15:presenceInfo xmlns:p15="http://schemas.microsoft.com/office/powerpoint/2012/main" userId="Ju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A90"/>
    <a:srgbClr val="2F877F"/>
    <a:srgbClr val="FFFF97"/>
    <a:srgbClr val="446A28"/>
    <a:srgbClr val="50717B"/>
    <a:srgbClr val="F8F9FA"/>
    <a:srgbClr val="E9F3F3"/>
    <a:srgbClr val="FFF3FF"/>
    <a:srgbClr val="FAFCFC"/>
    <a:srgbClr val="DF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5180F-EF14-4C7F-A44E-B14D244E92A0}" v="9" dt="2024-08-21T17:41:13.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73" autoAdjust="0"/>
    <p:restoredTop sz="83180" autoAdjust="0"/>
  </p:normalViewPr>
  <p:slideViewPr>
    <p:cSldViewPr>
      <p:cViewPr varScale="1">
        <p:scale>
          <a:sx n="62" d="100"/>
          <a:sy n="62" d="100"/>
        </p:scale>
        <p:origin x="184"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0696A-8375-4816-AE13-097E876708D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34E2BBD-B72D-4341-80CB-7392A3C90A0E}">
      <dgm:prSet phldrT="[Text]" custT="1"/>
      <dgm:spPr>
        <a:solidFill>
          <a:srgbClr val="24484A"/>
        </a:solidFill>
      </dgm:spPr>
      <dgm:t>
        <a:bodyPr/>
        <a:lstStyle/>
        <a:p>
          <a:r>
            <a:rPr lang="en-US" sz="1000">
              <a:latin typeface="Calibri" panose="020F0502020204030204" pitchFamily="34" charset="0"/>
              <a:cs typeface="Calibri" panose="020F0502020204030204" pitchFamily="34" charset="0"/>
            </a:rPr>
            <a:t>Pre-2012 – Meeting Centric</a:t>
          </a:r>
        </a:p>
        <a:p>
          <a:r>
            <a:rPr lang="en-US" sz="1100" b="1">
              <a:latin typeface="Calibri" panose="020F0502020204030204" pitchFamily="34" charset="0"/>
              <a:cs typeface="Calibri" panose="020F0502020204030204" pitchFamily="34" charset="0"/>
            </a:rPr>
            <a:t>INFORM</a:t>
          </a:r>
          <a:endParaRPr lang="en-US" sz="1000" b="1">
            <a:latin typeface="Calibri" panose="020F0502020204030204" pitchFamily="34" charset="0"/>
            <a:cs typeface="Calibri" panose="020F0502020204030204" pitchFamily="34" charset="0"/>
          </a:endParaRPr>
        </a:p>
      </dgm:t>
    </dgm:pt>
    <dgm:pt modelId="{40C1A258-A60A-482B-B7DB-C90A34C28FDA}" type="parTrans" cxnId="{0416ECC5-0F8A-48C9-9CD7-B7944001F939}">
      <dgm:prSet/>
      <dgm:spPr/>
      <dgm:t>
        <a:bodyPr/>
        <a:lstStyle/>
        <a:p>
          <a:endParaRPr lang="en-US">
            <a:latin typeface="Calibri" panose="020F0502020204030204" pitchFamily="34" charset="0"/>
            <a:cs typeface="Calibri" panose="020F0502020204030204" pitchFamily="34" charset="0"/>
          </a:endParaRPr>
        </a:p>
      </dgm:t>
    </dgm:pt>
    <dgm:pt modelId="{889EB503-D068-450B-BFC8-1C9965E659A4}" type="sibTrans" cxnId="{0416ECC5-0F8A-48C9-9CD7-B7944001F939}">
      <dgm:prSet/>
      <dgm:spPr>
        <a:solidFill>
          <a:srgbClr val="24484A"/>
        </a:solidFill>
      </dgm:spPr>
      <dgm:t>
        <a:bodyPr/>
        <a:lstStyle/>
        <a:p>
          <a:endParaRPr lang="en-US">
            <a:latin typeface="Calibri" panose="020F0502020204030204" pitchFamily="34" charset="0"/>
            <a:cs typeface="Calibri" panose="020F0502020204030204" pitchFamily="34" charset="0"/>
          </a:endParaRPr>
        </a:p>
      </dgm:t>
    </dgm:pt>
    <dgm:pt modelId="{A7F660F3-D215-4ED6-B20A-AA93EC1736C0}">
      <dgm:prSet phldrT="[Text]" custT="1"/>
      <dgm:spPr>
        <a:ln w="6350"/>
      </dgm:spPr>
      <dgm:t>
        <a:bodyPr/>
        <a:lstStyle/>
        <a:p>
          <a:pPr marL="112713" indent="-112713">
            <a:lnSpc>
              <a:spcPct val="100000"/>
            </a:lnSpc>
            <a:spcAft>
              <a:spcPts val="0"/>
            </a:spcAft>
          </a:pPr>
          <a:r>
            <a:rPr lang="en-US" sz="1000">
              <a:latin typeface="Calibri" panose="020F0502020204030204" pitchFamily="34" charset="0"/>
              <a:cs typeface="Calibri" panose="020F0502020204030204" pitchFamily="34" charset="0"/>
            </a:rPr>
            <a:t>Attendance at annual Spring Meeting</a:t>
          </a:r>
        </a:p>
      </dgm:t>
    </dgm:pt>
    <dgm:pt modelId="{12D526A2-732B-4234-B55A-0C328954260F}" type="parTrans" cxnId="{36E804DB-24F3-44C2-9994-21C77D6A57ED}">
      <dgm:prSet/>
      <dgm:spPr/>
      <dgm:t>
        <a:bodyPr/>
        <a:lstStyle/>
        <a:p>
          <a:endParaRPr lang="en-US">
            <a:latin typeface="Calibri" panose="020F0502020204030204" pitchFamily="34" charset="0"/>
            <a:cs typeface="Calibri" panose="020F0502020204030204" pitchFamily="34" charset="0"/>
          </a:endParaRPr>
        </a:p>
      </dgm:t>
    </dgm:pt>
    <dgm:pt modelId="{9BD10488-8825-473F-8CBC-87C0D0287A35}" type="sibTrans" cxnId="{36E804DB-24F3-44C2-9994-21C77D6A57ED}">
      <dgm:prSet/>
      <dgm:spPr/>
      <dgm:t>
        <a:bodyPr/>
        <a:lstStyle/>
        <a:p>
          <a:endParaRPr lang="en-US">
            <a:latin typeface="Calibri" panose="020F0502020204030204" pitchFamily="34" charset="0"/>
            <a:cs typeface="Calibri" panose="020F0502020204030204" pitchFamily="34" charset="0"/>
          </a:endParaRPr>
        </a:p>
      </dgm:t>
    </dgm:pt>
    <dgm:pt modelId="{949FC50C-899C-4288-87F0-BE5558FA1888}">
      <dgm:prSet phldrT="[Text]" custT="1"/>
      <dgm:spPr>
        <a:solidFill>
          <a:srgbClr val="24484A"/>
        </a:solidFill>
      </dgm:spPr>
      <dgm:t>
        <a:bodyPr/>
        <a:lstStyle/>
        <a:p>
          <a:r>
            <a:rPr lang="en-US" sz="1000">
              <a:latin typeface="Calibri" panose="020F0502020204030204" pitchFamily="34" charset="0"/>
              <a:cs typeface="Calibri" panose="020F0502020204030204" pitchFamily="34" charset="0"/>
            </a:rPr>
            <a:t>2013-2014 – Committee-Centric</a:t>
          </a:r>
        </a:p>
        <a:p>
          <a:r>
            <a:rPr lang="en-US" sz="1100" b="1">
              <a:latin typeface="Calibri" panose="020F0502020204030204" pitchFamily="34" charset="0"/>
              <a:cs typeface="Calibri" panose="020F0502020204030204" pitchFamily="34" charset="0"/>
            </a:rPr>
            <a:t>INVOLVE</a:t>
          </a:r>
          <a:endParaRPr lang="en-US" sz="1000" b="1">
            <a:latin typeface="Calibri" panose="020F0502020204030204" pitchFamily="34" charset="0"/>
            <a:cs typeface="Calibri" panose="020F0502020204030204" pitchFamily="34" charset="0"/>
          </a:endParaRPr>
        </a:p>
      </dgm:t>
    </dgm:pt>
    <dgm:pt modelId="{ED403E5C-6D88-4BFB-810C-9456AA336580}" type="parTrans" cxnId="{E5CE8E19-039E-4E65-A766-EEA73BCA3D87}">
      <dgm:prSet/>
      <dgm:spPr/>
      <dgm:t>
        <a:bodyPr/>
        <a:lstStyle/>
        <a:p>
          <a:endParaRPr lang="en-US">
            <a:latin typeface="Calibri" panose="020F0502020204030204" pitchFamily="34" charset="0"/>
            <a:cs typeface="Calibri" panose="020F0502020204030204" pitchFamily="34" charset="0"/>
          </a:endParaRPr>
        </a:p>
      </dgm:t>
    </dgm:pt>
    <dgm:pt modelId="{8ED3C7E1-36F0-4141-88D8-FB68249D83CB}" type="sibTrans" cxnId="{E5CE8E19-039E-4E65-A766-EEA73BCA3D87}">
      <dgm:prSet/>
      <dgm:spPr>
        <a:solidFill>
          <a:srgbClr val="24484A"/>
        </a:solidFill>
      </dgm:spPr>
      <dgm:t>
        <a:bodyPr/>
        <a:lstStyle/>
        <a:p>
          <a:endParaRPr lang="en-US">
            <a:latin typeface="Calibri" panose="020F0502020204030204" pitchFamily="34" charset="0"/>
            <a:cs typeface="Calibri" panose="020F0502020204030204" pitchFamily="34" charset="0"/>
          </a:endParaRPr>
        </a:p>
      </dgm:t>
    </dgm:pt>
    <dgm:pt modelId="{BBB08F50-ECE4-459E-A143-900AC0E254F9}">
      <dgm:prSet phldrT="[Text]" custT="1"/>
      <dgm:spPr>
        <a:ln w="6350"/>
      </dgm:spPr>
      <dgm:t>
        <a:bodyPr/>
        <a:lstStyle/>
        <a:p>
          <a:pPr marL="112713" indent="-112713">
            <a:lnSpc>
              <a:spcPct val="100000"/>
            </a:lnSpc>
            <a:spcAft>
              <a:spcPts val="0"/>
            </a:spcAft>
          </a:pPr>
          <a:r>
            <a:rPr lang="en-US" sz="1000">
              <a:latin typeface="Calibri" panose="020F0502020204030204" pitchFamily="34" charset="0"/>
              <a:cs typeface="Calibri" panose="020F0502020204030204" pitchFamily="34" charset="0"/>
            </a:rPr>
            <a:t>Full engagement in Committees:</a:t>
          </a:r>
        </a:p>
      </dgm:t>
    </dgm:pt>
    <dgm:pt modelId="{E269A016-C33C-4A1C-96B0-D483FFA2953E}" type="parTrans" cxnId="{E6EB6EE9-5019-45F6-9E95-10E0773C7F23}">
      <dgm:prSet/>
      <dgm:spPr/>
      <dgm:t>
        <a:bodyPr/>
        <a:lstStyle/>
        <a:p>
          <a:endParaRPr lang="en-US">
            <a:latin typeface="Calibri" panose="020F0502020204030204" pitchFamily="34" charset="0"/>
            <a:cs typeface="Calibri" panose="020F0502020204030204" pitchFamily="34" charset="0"/>
          </a:endParaRPr>
        </a:p>
      </dgm:t>
    </dgm:pt>
    <dgm:pt modelId="{6DABC45C-FD46-450E-B868-A71DA8324AC5}" type="sibTrans" cxnId="{E6EB6EE9-5019-45F6-9E95-10E0773C7F23}">
      <dgm:prSet/>
      <dgm:spPr/>
      <dgm:t>
        <a:bodyPr/>
        <a:lstStyle/>
        <a:p>
          <a:endParaRPr lang="en-US">
            <a:latin typeface="Calibri" panose="020F0502020204030204" pitchFamily="34" charset="0"/>
            <a:cs typeface="Calibri" panose="020F0502020204030204" pitchFamily="34" charset="0"/>
          </a:endParaRPr>
        </a:p>
      </dgm:t>
    </dgm:pt>
    <dgm:pt modelId="{80B600E2-0C15-4962-8467-C5FCAFAFA840}">
      <dgm:prSet phldrT="[Text]" custT="1"/>
      <dgm:spPr>
        <a:solidFill>
          <a:srgbClr val="24484A"/>
        </a:solidFill>
      </dgm:spPr>
      <dgm:t>
        <a:bodyPr/>
        <a:lstStyle/>
        <a:p>
          <a:r>
            <a:rPr lang="en-US" sz="1000">
              <a:latin typeface="Calibri" panose="020F0502020204030204" pitchFamily="34" charset="0"/>
              <a:cs typeface="Calibri" panose="020F0502020204030204" pitchFamily="34" charset="0"/>
            </a:rPr>
            <a:t>2015-2020  Product-Centric</a:t>
          </a:r>
        </a:p>
        <a:p>
          <a:r>
            <a:rPr lang="en-US" sz="1100" b="1">
              <a:latin typeface="Calibri" panose="020F0502020204030204" pitchFamily="34" charset="0"/>
              <a:cs typeface="Calibri" panose="020F0502020204030204" pitchFamily="34" charset="0"/>
            </a:rPr>
            <a:t>COLLABORATE</a:t>
          </a:r>
          <a:endParaRPr lang="en-US" sz="1000" b="1">
            <a:latin typeface="Calibri" panose="020F0502020204030204" pitchFamily="34" charset="0"/>
            <a:cs typeface="Calibri" panose="020F0502020204030204" pitchFamily="34" charset="0"/>
          </a:endParaRPr>
        </a:p>
      </dgm:t>
    </dgm:pt>
    <dgm:pt modelId="{E0EB2661-A5A4-4D66-9E58-6006C3847A2D}" type="parTrans" cxnId="{92B3B4FE-4C54-45C9-98B8-6A8DDEC8FFC4}">
      <dgm:prSet/>
      <dgm:spPr/>
      <dgm:t>
        <a:bodyPr/>
        <a:lstStyle/>
        <a:p>
          <a:endParaRPr lang="en-US">
            <a:latin typeface="Calibri" panose="020F0502020204030204" pitchFamily="34" charset="0"/>
            <a:cs typeface="Calibri" panose="020F0502020204030204" pitchFamily="34" charset="0"/>
          </a:endParaRPr>
        </a:p>
      </dgm:t>
    </dgm:pt>
    <dgm:pt modelId="{D4B4F0DC-29F4-4456-98C8-CBE888DA844B}" type="sibTrans" cxnId="{92B3B4FE-4C54-45C9-98B8-6A8DDEC8FFC4}">
      <dgm:prSet/>
      <dgm:spPr/>
      <dgm:t>
        <a:bodyPr/>
        <a:lstStyle/>
        <a:p>
          <a:endParaRPr lang="en-US">
            <a:latin typeface="Calibri" panose="020F0502020204030204" pitchFamily="34" charset="0"/>
            <a:cs typeface="Calibri" panose="020F0502020204030204" pitchFamily="34" charset="0"/>
          </a:endParaRPr>
        </a:p>
      </dgm:t>
    </dgm:pt>
    <dgm:pt modelId="{8B80C180-B721-4679-80FA-939FCE0FB88B}">
      <dgm:prSet phldrT="[Text]" custT="1"/>
      <dgm:spPr>
        <a:ln w="6350"/>
      </dgm:spPr>
      <dgm:t>
        <a:bodyPr/>
        <a:lstStyle/>
        <a:p>
          <a:pPr marL="112713" indent="-112713">
            <a:lnSpc>
              <a:spcPct val="100000"/>
            </a:lnSpc>
            <a:spcAft>
              <a:spcPts val="0"/>
            </a:spcAft>
          </a:pPr>
          <a:r>
            <a:rPr lang="en-US" sz="1000">
              <a:latin typeface="Calibri" panose="020F0502020204030204" pitchFamily="34" charset="0"/>
              <a:cs typeface="Calibri" panose="020F0502020204030204" pitchFamily="34" charset="0"/>
            </a:rPr>
            <a:t>Full engagement in trial lifecycle:</a:t>
          </a:r>
        </a:p>
      </dgm:t>
    </dgm:pt>
    <dgm:pt modelId="{9118921A-05AA-4E08-9053-9394316CBC91}" type="parTrans" cxnId="{AF772678-6537-4611-A9ED-BA4086CA2CA7}">
      <dgm:prSet/>
      <dgm:spPr/>
      <dgm:t>
        <a:bodyPr/>
        <a:lstStyle/>
        <a:p>
          <a:endParaRPr lang="en-US">
            <a:latin typeface="Calibri" panose="020F0502020204030204" pitchFamily="34" charset="0"/>
            <a:cs typeface="Calibri" panose="020F0502020204030204" pitchFamily="34" charset="0"/>
          </a:endParaRPr>
        </a:p>
      </dgm:t>
    </dgm:pt>
    <dgm:pt modelId="{D29EFEC4-EB92-4C13-9082-CF842EE7EAA9}" type="sibTrans" cxnId="{AF772678-6537-4611-A9ED-BA4086CA2CA7}">
      <dgm:prSet/>
      <dgm:spPr/>
      <dgm:t>
        <a:bodyPr/>
        <a:lstStyle/>
        <a:p>
          <a:endParaRPr lang="en-US">
            <a:latin typeface="Calibri" panose="020F0502020204030204" pitchFamily="34" charset="0"/>
            <a:cs typeface="Calibri" panose="020F0502020204030204" pitchFamily="34" charset="0"/>
          </a:endParaRPr>
        </a:p>
      </dgm:t>
    </dgm:pt>
    <dgm:pt modelId="{193EC810-FB27-4A3A-AEBE-9853571A8E87}">
      <dgm:prSet phldrT="[Text]" custT="1"/>
      <dgm:spPr>
        <a:ln w="6350"/>
      </dgm:spPr>
      <dgm:t>
        <a:bodyPr/>
        <a:lstStyle/>
        <a:p>
          <a:pPr marL="112713" indent="-112713">
            <a:lnSpc>
              <a:spcPct val="100000"/>
            </a:lnSpc>
            <a:spcAft>
              <a:spcPts val="0"/>
            </a:spcAft>
          </a:pPr>
          <a:r>
            <a:rPr lang="en-US" sz="1000">
              <a:latin typeface="Calibri" panose="020F0502020204030204" pitchFamily="34" charset="0"/>
              <a:cs typeface="Calibri" panose="020F0502020204030204" pitchFamily="34" charset="0"/>
            </a:rPr>
            <a:t>Quarterly conference calls</a:t>
          </a:r>
        </a:p>
      </dgm:t>
    </dgm:pt>
    <dgm:pt modelId="{E98DDE62-8664-469C-BAA0-748C36AC55FF}" type="parTrans" cxnId="{2CC587FE-9C9C-442A-AE0E-CEE620EEED22}">
      <dgm:prSet/>
      <dgm:spPr/>
      <dgm:t>
        <a:bodyPr/>
        <a:lstStyle/>
        <a:p>
          <a:endParaRPr lang="en-US">
            <a:latin typeface="Calibri" panose="020F0502020204030204" pitchFamily="34" charset="0"/>
            <a:cs typeface="Calibri" panose="020F0502020204030204" pitchFamily="34" charset="0"/>
          </a:endParaRPr>
        </a:p>
      </dgm:t>
    </dgm:pt>
    <dgm:pt modelId="{32B6CA84-F1F7-4F38-8A6D-B888A22653B3}" type="sibTrans" cxnId="{2CC587FE-9C9C-442A-AE0E-CEE620EEED22}">
      <dgm:prSet/>
      <dgm:spPr/>
      <dgm:t>
        <a:bodyPr/>
        <a:lstStyle/>
        <a:p>
          <a:endParaRPr lang="en-US">
            <a:latin typeface="Calibri" panose="020F0502020204030204" pitchFamily="34" charset="0"/>
            <a:cs typeface="Calibri" panose="020F0502020204030204" pitchFamily="34" charset="0"/>
          </a:endParaRPr>
        </a:p>
      </dgm:t>
    </dgm:pt>
    <dgm:pt modelId="{2BEFB2B6-3A13-42C7-A199-39B82E08BDEE}">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Expectations defined</a:t>
          </a:r>
        </a:p>
      </dgm:t>
    </dgm:pt>
    <dgm:pt modelId="{98E60BE1-AED8-4F4C-8DC3-B2F6DDF18FA7}" type="parTrans" cxnId="{5DD6A82D-3C68-454C-9E20-44A472F12190}">
      <dgm:prSet/>
      <dgm:spPr/>
      <dgm:t>
        <a:bodyPr/>
        <a:lstStyle/>
        <a:p>
          <a:endParaRPr lang="en-US">
            <a:latin typeface="Calibri" panose="020F0502020204030204" pitchFamily="34" charset="0"/>
            <a:cs typeface="Calibri" panose="020F0502020204030204" pitchFamily="34" charset="0"/>
          </a:endParaRPr>
        </a:p>
      </dgm:t>
    </dgm:pt>
    <dgm:pt modelId="{66A8481C-7E07-4D68-9934-5164922AAD56}" type="sibTrans" cxnId="{5DD6A82D-3C68-454C-9E20-44A472F12190}">
      <dgm:prSet/>
      <dgm:spPr/>
      <dgm:t>
        <a:bodyPr/>
        <a:lstStyle/>
        <a:p>
          <a:endParaRPr lang="en-US">
            <a:latin typeface="Calibri" panose="020F0502020204030204" pitchFamily="34" charset="0"/>
            <a:cs typeface="Calibri" panose="020F0502020204030204" pitchFamily="34" charset="0"/>
          </a:endParaRPr>
        </a:p>
      </dgm:t>
    </dgm:pt>
    <dgm:pt modelId="{E01444DB-F9D1-496F-9441-B8C7BE2E5C0E}">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Recruitment</a:t>
          </a:r>
        </a:p>
      </dgm:t>
    </dgm:pt>
    <dgm:pt modelId="{2EDE23B3-6A68-4B0A-810B-FA1800413FE4}" type="parTrans" cxnId="{90D9E286-F2B4-4E09-9C6F-B1893135D278}">
      <dgm:prSet/>
      <dgm:spPr/>
      <dgm:t>
        <a:bodyPr/>
        <a:lstStyle/>
        <a:p>
          <a:endParaRPr lang="en-US">
            <a:latin typeface="Calibri" panose="020F0502020204030204" pitchFamily="34" charset="0"/>
            <a:cs typeface="Calibri" panose="020F0502020204030204" pitchFamily="34" charset="0"/>
          </a:endParaRPr>
        </a:p>
      </dgm:t>
    </dgm:pt>
    <dgm:pt modelId="{5DE440EC-EDB0-403C-90F1-138C853319EF}" type="sibTrans" cxnId="{90D9E286-F2B4-4E09-9C6F-B1893135D278}">
      <dgm:prSet/>
      <dgm:spPr/>
      <dgm:t>
        <a:bodyPr/>
        <a:lstStyle/>
        <a:p>
          <a:endParaRPr lang="en-US">
            <a:latin typeface="Calibri" panose="020F0502020204030204" pitchFamily="34" charset="0"/>
            <a:cs typeface="Calibri" panose="020F0502020204030204" pitchFamily="34" charset="0"/>
          </a:endParaRPr>
        </a:p>
      </dgm:t>
    </dgm:pt>
    <dgm:pt modelId="{A8366DDD-0362-4392-A75E-D6086150CA37}">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Orientation</a:t>
          </a:r>
        </a:p>
      </dgm:t>
    </dgm:pt>
    <dgm:pt modelId="{15FC1033-B826-4A33-B3BB-FB45CE51340E}" type="parTrans" cxnId="{2839DB3C-6276-4FA8-9F56-D0E57AFEB5AB}">
      <dgm:prSet/>
      <dgm:spPr/>
      <dgm:t>
        <a:bodyPr/>
        <a:lstStyle/>
        <a:p>
          <a:endParaRPr lang="en-US">
            <a:latin typeface="Calibri" panose="020F0502020204030204" pitchFamily="34" charset="0"/>
            <a:cs typeface="Calibri" panose="020F0502020204030204" pitchFamily="34" charset="0"/>
          </a:endParaRPr>
        </a:p>
      </dgm:t>
    </dgm:pt>
    <dgm:pt modelId="{95077266-8419-43DA-811C-01845C11ACD5}" type="sibTrans" cxnId="{2839DB3C-6276-4FA8-9F56-D0E57AFEB5AB}">
      <dgm:prSet/>
      <dgm:spPr/>
      <dgm:t>
        <a:bodyPr/>
        <a:lstStyle/>
        <a:p>
          <a:endParaRPr lang="en-US">
            <a:latin typeface="Calibri" panose="020F0502020204030204" pitchFamily="34" charset="0"/>
            <a:cs typeface="Calibri" panose="020F0502020204030204" pitchFamily="34" charset="0"/>
          </a:endParaRPr>
        </a:p>
      </dgm:t>
    </dgm:pt>
    <dgm:pt modelId="{72308E79-FB2A-457F-8300-FF35C0D40285}">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Tools</a:t>
          </a:r>
        </a:p>
      </dgm:t>
    </dgm:pt>
    <dgm:pt modelId="{4B578A32-06E3-488A-B85F-5828CCED9835}" type="parTrans" cxnId="{37BD0133-5F8D-43CC-96F0-E7F46D30E240}">
      <dgm:prSet/>
      <dgm:spPr/>
      <dgm:t>
        <a:bodyPr/>
        <a:lstStyle/>
        <a:p>
          <a:endParaRPr lang="en-US">
            <a:latin typeface="Calibri" panose="020F0502020204030204" pitchFamily="34" charset="0"/>
            <a:cs typeface="Calibri" panose="020F0502020204030204" pitchFamily="34" charset="0"/>
          </a:endParaRPr>
        </a:p>
      </dgm:t>
    </dgm:pt>
    <dgm:pt modelId="{89327447-8895-4343-B7C8-7161660E5144}" type="sibTrans" cxnId="{37BD0133-5F8D-43CC-96F0-E7F46D30E240}">
      <dgm:prSet/>
      <dgm:spPr/>
      <dgm:t>
        <a:bodyPr/>
        <a:lstStyle/>
        <a:p>
          <a:endParaRPr lang="en-US">
            <a:latin typeface="Calibri" panose="020F0502020204030204" pitchFamily="34" charset="0"/>
            <a:cs typeface="Calibri" panose="020F0502020204030204" pitchFamily="34" charset="0"/>
          </a:endParaRPr>
        </a:p>
      </dgm:t>
    </dgm:pt>
    <dgm:pt modelId="{D5A5969C-2189-4182-929D-2727850D5225}">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Training</a:t>
          </a:r>
        </a:p>
      </dgm:t>
    </dgm:pt>
    <dgm:pt modelId="{F3E30E47-82F0-4456-8205-CDDD1C259285}" type="parTrans" cxnId="{7FD92527-C29E-4844-BED0-8F27B8FE855A}">
      <dgm:prSet/>
      <dgm:spPr/>
      <dgm:t>
        <a:bodyPr/>
        <a:lstStyle/>
        <a:p>
          <a:endParaRPr lang="en-US">
            <a:latin typeface="Calibri" panose="020F0502020204030204" pitchFamily="34" charset="0"/>
            <a:cs typeface="Calibri" panose="020F0502020204030204" pitchFamily="34" charset="0"/>
          </a:endParaRPr>
        </a:p>
      </dgm:t>
    </dgm:pt>
    <dgm:pt modelId="{BAC6AB65-8299-4EE7-9D61-08955A31B24B}" type="sibTrans" cxnId="{7FD92527-C29E-4844-BED0-8F27B8FE855A}">
      <dgm:prSet/>
      <dgm:spPr/>
      <dgm:t>
        <a:bodyPr/>
        <a:lstStyle/>
        <a:p>
          <a:endParaRPr lang="en-US">
            <a:latin typeface="Calibri" panose="020F0502020204030204" pitchFamily="34" charset="0"/>
            <a:cs typeface="Calibri" panose="020F0502020204030204" pitchFamily="34" charset="0"/>
          </a:endParaRPr>
        </a:p>
      </dgm:t>
    </dgm:pt>
    <dgm:pt modelId="{3919188D-C2D0-4060-B4A2-5644BCAB32D1}">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Ideation</a:t>
          </a:r>
        </a:p>
      </dgm:t>
    </dgm:pt>
    <dgm:pt modelId="{CA1B7086-6013-4BC1-9B7E-5B534435CB0B}" type="parTrans" cxnId="{9F8C87B6-D173-4AA6-89F1-48D8085516C2}">
      <dgm:prSet/>
      <dgm:spPr/>
      <dgm:t>
        <a:bodyPr/>
        <a:lstStyle/>
        <a:p>
          <a:endParaRPr lang="en-US">
            <a:latin typeface="Calibri" panose="020F0502020204030204" pitchFamily="34" charset="0"/>
            <a:cs typeface="Calibri" panose="020F0502020204030204" pitchFamily="34" charset="0"/>
          </a:endParaRPr>
        </a:p>
      </dgm:t>
    </dgm:pt>
    <dgm:pt modelId="{B64E0BEE-3CCA-4DE8-AF99-092D0BA9F817}" type="sibTrans" cxnId="{9F8C87B6-D173-4AA6-89F1-48D8085516C2}">
      <dgm:prSet/>
      <dgm:spPr/>
      <dgm:t>
        <a:bodyPr/>
        <a:lstStyle/>
        <a:p>
          <a:endParaRPr lang="en-US">
            <a:latin typeface="Calibri" panose="020F0502020204030204" pitchFamily="34" charset="0"/>
            <a:cs typeface="Calibri" panose="020F0502020204030204" pitchFamily="34" charset="0"/>
          </a:endParaRPr>
        </a:p>
      </dgm:t>
    </dgm:pt>
    <dgm:pt modelId="{F216785D-5BAE-4191-8769-695C00F39B56}">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Prioritization</a:t>
          </a:r>
        </a:p>
      </dgm:t>
    </dgm:pt>
    <dgm:pt modelId="{9E99CCC9-41D7-4B3C-9C60-C6909EBEB22E}" type="parTrans" cxnId="{BFCA759D-E30A-41C0-83BE-08685F98D432}">
      <dgm:prSet/>
      <dgm:spPr/>
      <dgm:t>
        <a:bodyPr/>
        <a:lstStyle/>
        <a:p>
          <a:endParaRPr lang="en-US">
            <a:latin typeface="Calibri" panose="020F0502020204030204" pitchFamily="34" charset="0"/>
            <a:cs typeface="Calibri" panose="020F0502020204030204" pitchFamily="34" charset="0"/>
          </a:endParaRPr>
        </a:p>
      </dgm:t>
    </dgm:pt>
    <dgm:pt modelId="{7E6AEC80-9C2E-42E9-8808-280924685B0A}" type="sibTrans" cxnId="{BFCA759D-E30A-41C0-83BE-08685F98D432}">
      <dgm:prSet/>
      <dgm:spPr/>
      <dgm:t>
        <a:bodyPr/>
        <a:lstStyle/>
        <a:p>
          <a:endParaRPr lang="en-US">
            <a:latin typeface="Calibri" panose="020F0502020204030204" pitchFamily="34" charset="0"/>
            <a:cs typeface="Calibri" panose="020F0502020204030204" pitchFamily="34" charset="0"/>
          </a:endParaRPr>
        </a:p>
      </dgm:t>
    </dgm:pt>
    <dgm:pt modelId="{6154B067-CAD4-4E98-AE2C-3A85E9E5092A}">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Protocol &amp; consent development</a:t>
          </a:r>
        </a:p>
      </dgm:t>
    </dgm:pt>
    <dgm:pt modelId="{A9997D15-29D1-4792-893E-6AEB8B4BE319}" type="parTrans" cxnId="{538C7FD2-9292-4B83-9D0A-286A82DE2123}">
      <dgm:prSet/>
      <dgm:spPr/>
      <dgm:t>
        <a:bodyPr/>
        <a:lstStyle/>
        <a:p>
          <a:endParaRPr lang="en-US">
            <a:latin typeface="Calibri" panose="020F0502020204030204" pitchFamily="34" charset="0"/>
            <a:cs typeface="Calibri" panose="020F0502020204030204" pitchFamily="34" charset="0"/>
          </a:endParaRPr>
        </a:p>
      </dgm:t>
    </dgm:pt>
    <dgm:pt modelId="{52B4F1DD-B44A-4B0E-92BB-4645A7EFE366}" type="sibTrans" cxnId="{538C7FD2-9292-4B83-9D0A-286A82DE2123}">
      <dgm:prSet/>
      <dgm:spPr/>
      <dgm:t>
        <a:bodyPr/>
        <a:lstStyle/>
        <a:p>
          <a:endParaRPr lang="en-US">
            <a:latin typeface="Calibri" panose="020F0502020204030204" pitchFamily="34" charset="0"/>
            <a:cs typeface="Calibri" panose="020F0502020204030204" pitchFamily="34" charset="0"/>
          </a:endParaRPr>
        </a:p>
      </dgm:t>
    </dgm:pt>
    <dgm:pt modelId="{E02420D8-D035-476F-8EB1-9DE858FBF3E2}">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Trial conduct</a:t>
          </a:r>
        </a:p>
      </dgm:t>
    </dgm:pt>
    <dgm:pt modelId="{8E8E26B8-941E-4EFD-891F-38D0BCC25992}" type="parTrans" cxnId="{C606677D-D859-46D6-89BE-311405C0EDC1}">
      <dgm:prSet/>
      <dgm:spPr/>
      <dgm:t>
        <a:bodyPr/>
        <a:lstStyle/>
        <a:p>
          <a:endParaRPr lang="en-US">
            <a:latin typeface="Calibri" panose="020F0502020204030204" pitchFamily="34" charset="0"/>
            <a:cs typeface="Calibri" panose="020F0502020204030204" pitchFamily="34" charset="0"/>
          </a:endParaRPr>
        </a:p>
      </dgm:t>
    </dgm:pt>
    <dgm:pt modelId="{AB8D362B-B37B-41E8-9EE5-166D668F63E5}" type="sibTrans" cxnId="{C606677D-D859-46D6-89BE-311405C0EDC1}">
      <dgm:prSet/>
      <dgm:spPr/>
      <dgm:t>
        <a:bodyPr/>
        <a:lstStyle/>
        <a:p>
          <a:endParaRPr lang="en-US">
            <a:latin typeface="Calibri" panose="020F0502020204030204" pitchFamily="34" charset="0"/>
            <a:cs typeface="Calibri" panose="020F0502020204030204" pitchFamily="34" charset="0"/>
          </a:endParaRPr>
        </a:p>
      </dgm:t>
    </dgm:pt>
    <dgm:pt modelId="{348CAC90-42DC-49D8-A17D-127B2E91942E}">
      <dgm:prSet phldrT="[Text]" custT="1"/>
      <dgm:spPr>
        <a:ln w="6350"/>
      </dgm:spPr>
      <dgm:t>
        <a:bodyPr/>
        <a:lstStyle/>
        <a:p>
          <a:pPr marL="168275" indent="-112713">
            <a:lnSpc>
              <a:spcPct val="100000"/>
            </a:lnSpc>
            <a:spcAft>
              <a:spcPts val="0"/>
            </a:spcAft>
          </a:pPr>
          <a:r>
            <a:rPr lang="en-US" sz="1000">
              <a:latin typeface="Calibri" panose="020F0502020204030204" pitchFamily="34" charset="0"/>
              <a:cs typeface="Calibri" panose="020F0502020204030204" pitchFamily="34" charset="0"/>
            </a:rPr>
            <a:t>Dissemination of results</a:t>
          </a:r>
        </a:p>
      </dgm:t>
    </dgm:pt>
    <dgm:pt modelId="{C7DC338A-8A9F-48D5-B8B9-49E1FFF0A907}" type="parTrans" cxnId="{9172A30E-194C-45CE-A617-BA291DFFBDE6}">
      <dgm:prSet/>
      <dgm:spPr/>
      <dgm:t>
        <a:bodyPr/>
        <a:lstStyle/>
        <a:p>
          <a:endParaRPr lang="en-US">
            <a:latin typeface="Calibri" panose="020F0502020204030204" pitchFamily="34" charset="0"/>
            <a:cs typeface="Calibri" panose="020F0502020204030204" pitchFamily="34" charset="0"/>
          </a:endParaRPr>
        </a:p>
      </dgm:t>
    </dgm:pt>
    <dgm:pt modelId="{F6FF0296-7EE6-455F-B5E4-15DB0E7C7A1E}" type="sibTrans" cxnId="{9172A30E-194C-45CE-A617-BA291DFFBDE6}">
      <dgm:prSet/>
      <dgm:spPr/>
      <dgm:t>
        <a:bodyPr/>
        <a:lstStyle/>
        <a:p>
          <a:endParaRPr lang="en-US">
            <a:latin typeface="Calibri" panose="020F0502020204030204" pitchFamily="34" charset="0"/>
            <a:cs typeface="Calibri" panose="020F0502020204030204" pitchFamily="34" charset="0"/>
          </a:endParaRPr>
        </a:p>
      </dgm:t>
    </dgm:pt>
    <dgm:pt modelId="{7A476487-856C-4EA2-BB03-24CC544BBD48}" type="pres">
      <dgm:prSet presAssocID="{3670696A-8375-4816-AE13-097E876708D0}" presName="linearFlow" presStyleCnt="0">
        <dgm:presLayoutVars>
          <dgm:dir/>
          <dgm:animLvl val="lvl"/>
          <dgm:resizeHandles val="exact"/>
        </dgm:presLayoutVars>
      </dgm:prSet>
      <dgm:spPr/>
    </dgm:pt>
    <dgm:pt modelId="{EF793CE6-5F9A-416D-AD92-B01AAA47DD19}" type="pres">
      <dgm:prSet presAssocID="{934E2BBD-B72D-4341-80CB-7392A3C90A0E}" presName="composite" presStyleCnt="0"/>
      <dgm:spPr/>
    </dgm:pt>
    <dgm:pt modelId="{3D57123A-44BE-4A41-8379-2891715C27A5}" type="pres">
      <dgm:prSet presAssocID="{934E2BBD-B72D-4341-80CB-7392A3C90A0E}" presName="parTx" presStyleLbl="node1" presStyleIdx="0" presStyleCnt="3">
        <dgm:presLayoutVars>
          <dgm:chMax val="0"/>
          <dgm:chPref val="0"/>
          <dgm:bulletEnabled val="1"/>
        </dgm:presLayoutVars>
      </dgm:prSet>
      <dgm:spPr/>
    </dgm:pt>
    <dgm:pt modelId="{38F28077-786D-4210-B3E7-04B1A9AE174A}" type="pres">
      <dgm:prSet presAssocID="{934E2BBD-B72D-4341-80CB-7392A3C90A0E}" presName="parSh" presStyleLbl="node1" presStyleIdx="0" presStyleCnt="3" custScaleX="163206" custScaleY="149527"/>
      <dgm:spPr/>
    </dgm:pt>
    <dgm:pt modelId="{6C0AFA6C-F55B-4AEF-B5D1-C487DC8C5222}" type="pres">
      <dgm:prSet presAssocID="{934E2BBD-B72D-4341-80CB-7392A3C90A0E}" presName="desTx" presStyleLbl="fgAcc1" presStyleIdx="0" presStyleCnt="3" custScaleX="110685" custLinFactNeighborX="132" custLinFactNeighborY="3803">
        <dgm:presLayoutVars>
          <dgm:bulletEnabled val="1"/>
        </dgm:presLayoutVars>
      </dgm:prSet>
      <dgm:spPr/>
    </dgm:pt>
    <dgm:pt modelId="{DB7E0C2F-5E2C-4AA6-A532-CF3BCEB9F271}" type="pres">
      <dgm:prSet presAssocID="{889EB503-D068-450B-BFC8-1C9965E659A4}" presName="sibTrans" presStyleLbl="sibTrans2D1" presStyleIdx="0" presStyleCnt="2"/>
      <dgm:spPr/>
    </dgm:pt>
    <dgm:pt modelId="{25FC44AA-B5E8-47B4-B289-A1CF49432AA1}" type="pres">
      <dgm:prSet presAssocID="{889EB503-D068-450B-BFC8-1C9965E659A4}" presName="connTx" presStyleLbl="sibTrans2D1" presStyleIdx="0" presStyleCnt="2"/>
      <dgm:spPr/>
    </dgm:pt>
    <dgm:pt modelId="{C02E1AEE-D2CB-4A87-A530-85B0923E6627}" type="pres">
      <dgm:prSet presAssocID="{949FC50C-899C-4288-87F0-BE5558FA1888}" presName="composite" presStyleCnt="0"/>
      <dgm:spPr/>
    </dgm:pt>
    <dgm:pt modelId="{564598E2-B9BA-472A-AE01-0DB465C73CDA}" type="pres">
      <dgm:prSet presAssocID="{949FC50C-899C-4288-87F0-BE5558FA1888}" presName="parTx" presStyleLbl="node1" presStyleIdx="0" presStyleCnt="3">
        <dgm:presLayoutVars>
          <dgm:chMax val="0"/>
          <dgm:chPref val="0"/>
          <dgm:bulletEnabled val="1"/>
        </dgm:presLayoutVars>
      </dgm:prSet>
      <dgm:spPr/>
    </dgm:pt>
    <dgm:pt modelId="{6BFE7370-3862-47A0-8ACF-20CD61036BA0}" type="pres">
      <dgm:prSet presAssocID="{949FC50C-899C-4288-87F0-BE5558FA1888}" presName="parSh" presStyleLbl="node1" presStyleIdx="1" presStyleCnt="3" custScaleX="176412" custScaleY="149527"/>
      <dgm:spPr/>
    </dgm:pt>
    <dgm:pt modelId="{B4A3BF9E-DDAF-4B1D-A19A-B8C75FBEE84E}" type="pres">
      <dgm:prSet presAssocID="{949FC50C-899C-4288-87F0-BE5558FA1888}" presName="desTx" presStyleLbl="fgAcc1" presStyleIdx="1" presStyleCnt="3" custScaleX="108096" custLinFactNeighborX="7382" custLinFactNeighborY="3803">
        <dgm:presLayoutVars>
          <dgm:bulletEnabled val="1"/>
        </dgm:presLayoutVars>
      </dgm:prSet>
      <dgm:spPr/>
    </dgm:pt>
    <dgm:pt modelId="{052D4458-7AA9-4A8F-8ABF-8FC5AD9907AF}" type="pres">
      <dgm:prSet presAssocID="{8ED3C7E1-36F0-4141-88D8-FB68249D83CB}" presName="sibTrans" presStyleLbl="sibTrans2D1" presStyleIdx="1" presStyleCnt="2"/>
      <dgm:spPr/>
    </dgm:pt>
    <dgm:pt modelId="{5FFCE0C9-CD2E-4C76-B3FB-8C998338842F}" type="pres">
      <dgm:prSet presAssocID="{8ED3C7E1-36F0-4141-88D8-FB68249D83CB}" presName="connTx" presStyleLbl="sibTrans2D1" presStyleIdx="1" presStyleCnt="2"/>
      <dgm:spPr/>
    </dgm:pt>
    <dgm:pt modelId="{5284A281-7614-4E6A-BF0F-D3A9C1528FD9}" type="pres">
      <dgm:prSet presAssocID="{80B600E2-0C15-4962-8467-C5FCAFAFA840}" presName="composite" presStyleCnt="0"/>
      <dgm:spPr/>
    </dgm:pt>
    <dgm:pt modelId="{6C66D8DB-D631-42D3-9241-28AEBDB28CB6}" type="pres">
      <dgm:prSet presAssocID="{80B600E2-0C15-4962-8467-C5FCAFAFA840}" presName="parTx" presStyleLbl="node1" presStyleIdx="1" presStyleCnt="3">
        <dgm:presLayoutVars>
          <dgm:chMax val="0"/>
          <dgm:chPref val="0"/>
          <dgm:bulletEnabled val="1"/>
        </dgm:presLayoutVars>
      </dgm:prSet>
      <dgm:spPr/>
    </dgm:pt>
    <dgm:pt modelId="{DF47DFBC-1B9F-4075-922F-DF5CE8294C5D}" type="pres">
      <dgm:prSet presAssocID="{80B600E2-0C15-4962-8467-C5FCAFAFA840}" presName="parSh" presStyleLbl="node1" presStyleIdx="2" presStyleCnt="3" custScaleX="149868" custScaleY="149527"/>
      <dgm:spPr/>
    </dgm:pt>
    <dgm:pt modelId="{82C476DE-64E7-4076-BD4C-9A40B0385F59}" type="pres">
      <dgm:prSet presAssocID="{80B600E2-0C15-4962-8467-C5FCAFAFA840}" presName="desTx" presStyleLbl="fgAcc1" presStyleIdx="2" presStyleCnt="3" custScaleX="110021" custLinFactNeighborX="-6257" custLinFactNeighborY="3803">
        <dgm:presLayoutVars>
          <dgm:bulletEnabled val="1"/>
        </dgm:presLayoutVars>
      </dgm:prSet>
      <dgm:spPr/>
    </dgm:pt>
  </dgm:ptLst>
  <dgm:cxnLst>
    <dgm:cxn modelId="{FA6BE408-D7FA-4060-A122-4EE996883756}" type="presOf" srcId="{80B600E2-0C15-4962-8467-C5FCAFAFA840}" destId="{DF47DFBC-1B9F-4075-922F-DF5CE8294C5D}" srcOrd="1" destOrd="0" presId="urn:microsoft.com/office/officeart/2005/8/layout/process3"/>
    <dgm:cxn modelId="{818F330B-D0CA-4906-B8A6-099F0461CF6B}" type="presOf" srcId="{889EB503-D068-450B-BFC8-1C9965E659A4}" destId="{25FC44AA-B5E8-47B4-B289-A1CF49432AA1}" srcOrd="1" destOrd="0" presId="urn:microsoft.com/office/officeart/2005/8/layout/process3"/>
    <dgm:cxn modelId="{A92A900C-DC9A-4BD7-9274-532F5B1B6EDF}" type="presOf" srcId="{BBB08F50-ECE4-459E-A143-900AC0E254F9}" destId="{B4A3BF9E-DDAF-4B1D-A19A-B8C75FBEE84E}" srcOrd="0" destOrd="0" presId="urn:microsoft.com/office/officeart/2005/8/layout/process3"/>
    <dgm:cxn modelId="{9172A30E-194C-45CE-A617-BA291DFFBDE6}" srcId="{80B600E2-0C15-4962-8467-C5FCAFAFA840}" destId="{348CAC90-42DC-49D8-A17D-127B2E91942E}" srcOrd="5" destOrd="0" parTransId="{C7DC338A-8A9F-48D5-B8B9-49E1FFF0A907}" sibTransId="{F6FF0296-7EE6-455F-B5E4-15DB0E7C7A1E}"/>
    <dgm:cxn modelId="{E5CE8E19-039E-4E65-A766-EEA73BCA3D87}" srcId="{3670696A-8375-4816-AE13-097E876708D0}" destId="{949FC50C-899C-4288-87F0-BE5558FA1888}" srcOrd="1" destOrd="0" parTransId="{ED403E5C-6D88-4BFB-810C-9456AA336580}" sibTransId="{8ED3C7E1-36F0-4141-88D8-FB68249D83CB}"/>
    <dgm:cxn modelId="{7FD92527-C29E-4844-BED0-8F27B8FE855A}" srcId="{949FC50C-899C-4288-87F0-BE5558FA1888}" destId="{D5A5969C-2189-4182-929D-2727850D5225}" srcOrd="5" destOrd="0" parTransId="{F3E30E47-82F0-4456-8205-CDDD1C259285}" sibTransId="{BAC6AB65-8299-4EE7-9D61-08955A31B24B}"/>
    <dgm:cxn modelId="{6349A728-5F35-464E-B024-A1AFC88E1C38}" type="presOf" srcId="{348CAC90-42DC-49D8-A17D-127B2E91942E}" destId="{82C476DE-64E7-4076-BD4C-9A40B0385F59}" srcOrd="0" destOrd="5" presId="urn:microsoft.com/office/officeart/2005/8/layout/process3"/>
    <dgm:cxn modelId="{08B30B29-28A0-482C-80A8-A5896E9A0F6F}" type="presOf" srcId="{F216785D-5BAE-4191-8769-695C00F39B56}" destId="{82C476DE-64E7-4076-BD4C-9A40B0385F59}" srcOrd="0" destOrd="2" presId="urn:microsoft.com/office/officeart/2005/8/layout/process3"/>
    <dgm:cxn modelId="{5DD6A82D-3C68-454C-9E20-44A472F12190}" srcId="{949FC50C-899C-4288-87F0-BE5558FA1888}" destId="{2BEFB2B6-3A13-42C7-A199-39B82E08BDEE}" srcOrd="1" destOrd="0" parTransId="{98E60BE1-AED8-4F4C-8DC3-B2F6DDF18FA7}" sibTransId="{66A8481C-7E07-4D68-9934-5164922AAD56}"/>
    <dgm:cxn modelId="{76F5F930-00F3-4F8A-B95A-C2CD4F861F53}" type="presOf" srcId="{A7F660F3-D215-4ED6-B20A-AA93EC1736C0}" destId="{6C0AFA6C-F55B-4AEF-B5D1-C487DC8C5222}" srcOrd="0" destOrd="0" presId="urn:microsoft.com/office/officeart/2005/8/layout/process3"/>
    <dgm:cxn modelId="{37BD0133-5F8D-43CC-96F0-E7F46D30E240}" srcId="{949FC50C-899C-4288-87F0-BE5558FA1888}" destId="{72308E79-FB2A-457F-8300-FF35C0D40285}" srcOrd="4" destOrd="0" parTransId="{4B578A32-06E3-488A-B85F-5828CCED9835}" sibTransId="{89327447-8895-4343-B7C8-7161660E5144}"/>
    <dgm:cxn modelId="{B3FDBA36-CE36-406C-95E3-5D14AE3A2D0F}" type="presOf" srcId="{3919188D-C2D0-4060-B4A2-5644BCAB32D1}" destId="{82C476DE-64E7-4076-BD4C-9A40B0385F59}" srcOrd="0" destOrd="1" presId="urn:microsoft.com/office/officeart/2005/8/layout/process3"/>
    <dgm:cxn modelId="{DD72843B-D088-4858-9706-4EF1BC42CE67}" type="presOf" srcId="{8B80C180-B721-4679-80FA-939FCE0FB88B}" destId="{82C476DE-64E7-4076-BD4C-9A40B0385F59}" srcOrd="0" destOrd="0" presId="urn:microsoft.com/office/officeart/2005/8/layout/process3"/>
    <dgm:cxn modelId="{2839DB3C-6276-4FA8-9F56-D0E57AFEB5AB}" srcId="{949FC50C-899C-4288-87F0-BE5558FA1888}" destId="{A8366DDD-0362-4392-A75E-D6086150CA37}" srcOrd="3" destOrd="0" parTransId="{15FC1033-B826-4A33-B3BB-FB45CE51340E}" sibTransId="{95077266-8419-43DA-811C-01845C11ACD5}"/>
    <dgm:cxn modelId="{A6CFD33D-30C3-4539-82EF-ACACB12367BE}" type="presOf" srcId="{72308E79-FB2A-457F-8300-FF35C0D40285}" destId="{B4A3BF9E-DDAF-4B1D-A19A-B8C75FBEE84E}" srcOrd="0" destOrd="4" presId="urn:microsoft.com/office/officeart/2005/8/layout/process3"/>
    <dgm:cxn modelId="{D4A20C41-4979-4C42-BAEC-755830D2CF60}" type="presOf" srcId="{949FC50C-899C-4288-87F0-BE5558FA1888}" destId="{6BFE7370-3862-47A0-8ACF-20CD61036BA0}" srcOrd="1" destOrd="0" presId="urn:microsoft.com/office/officeart/2005/8/layout/process3"/>
    <dgm:cxn modelId="{CCE4CA43-C98C-47D3-B73F-1CCC798B1753}" type="presOf" srcId="{934E2BBD-B72D-4341-80CB-7392A3C90A0E}" destId="{3D57123A-44BE-4A41-8379-2891715C27A5}" srcOrd="0" destOrd="0" presId="urn:microsoft.com/office/officeart/2005/8/layout/process3"/>
    <dgm:cxn modelId="{082C4065-BAC4-41C8-83B3-4E068E1267E4}" type="presOf" srcId="{8ED3C7E1-36F0-4141-88D8-FB68249D83CB}" destId="{5FFCE0C9-CD2E-4C76-B3FB-8C998338842F}" srcOrd="1" destOrd="0" presId="urn:microsoft.com/office/officeart/2005/8/layout/process3"/>
    <dgm:cxn modelId="{04556C46-0AAA-45E6-8A34-D22EE76A583F}" type="presOf" srcId="{A8366DDD-0362-4392-A75E-D6086150CA37}" destId="{B4A3BF9E-DDAF-4B1D-A19A-B8C75FBEE84E}" srcOrd="0" destOrd="3" presId="urn:microsoft.com/office/officeart/2005/8/layout/process3"/>
    <dgm:cxn modelId="{8985C149-54D5-4795-A4A3-692B7E0CE880}" type="presOf" srcId="{934E2BBD-B72D-4341-80CB-7392A3C90A0E}" destId="{38F28077-786D-4210-B3E7-04B1A9AE174A}" srcOrd="1" destOrd="0" presId="urn:microsoft.com/office/officeart/2005/8/layout/process3"/>
    <dgm:cxn modelId="{4CA53A77-997B-4F81-8BF1-5C3531EA75F0}" type="presOf" srcId="{E01444DB-F9D1-496F-9441-B8C7BE2E5C0E}" destId="{B4A3BF9E-DDAF-4B1D-A19A-B8C75FBEE84E}" srcOrd="0" destOrd="2" presId="urn:microsoft.com/office/officeart/2005/8/layout/process3"/>
    <dgm:cxn modelId="{AF772678-6537-4611-A9ED-BA4086CA2CA7}" srcId="{80B600E2-0C15-4962-8467-C5FCAFAFA840}" destId="{8B80C180-B721-4679-80FA-939FCE0FB88B}" srcOrd="0" destOrd="0" parTransId="{9118921A-05AA-4E08-9053-9394316CBC91}" sibTransId="{D29EFEC4-EB92-4C13-9082-CF842EE7EAA9}"/>
    <dgm:cxn modelId="{DDF03959-F70F-40E0-82BF-B2DCDAF779F8}" type="presOf" srcId="{E02420D8-D035-476F-8EB1-9DE858FBF3E2}" destId="{82C476DE-64E7-4076-BD4C-9A40B0385F59}" srcOrd="0" destOrd="4" presId="urn:microsoft.com/office/officeart/2005/8/layout/process3"/>
    <dgm:cxn modelId="{C606677D-D859-46D6-89BE-311405C0EDC1}" srcId="{80B600E2-0C15-4962-8467-C5FCAFAFA840}" destId="{E02420D8-D035-476F-8EB1-9DE858FBF3E2}" srcOrd="4" destOrd="0" parTransId="{8E8E26B8-941E-4EFD-891F-38D0BCC25992}" sibTransId="{AB8D362B-B37B-41E8-9EE5-166D668F63E5}"/>
    <dgm:cxn modelId="{90D9E286-F2B4-4E09-9C6F-B1893135D278}" srcId="{949FC50C-899C-4288-87F0-BE5558FA1888}" destId="{E01444DB-F9D1-496F-9441-B8C7BE2E5C0E}" srcOrd="2" destOrd="0" parTransId="{2EDE23B3-6A68-4B0A-810B-FA1800413FE4}" sibTransId="{5DE440EC-EDB0-403C-90F1-138C853319EF}"/>
    <dgm:cxn modelId="{256F5188-DAC6-4A37-959C-E39C479EC36C}" type="presOf" srcId="{6154B067-CAD4-4E98-AE2C-3A85E9E5092A}" destId="{82C476DE-64E7-4076-BD4C-9A40B0385F59}" srcOrd="0" destOrd="3" presId="urn:microsoft.com/office/officeart/2005/8/layout/process3"/>
    <dgm:cxn modelId="{BFCA759D-E30A-41C0-83BE-08685F98D432}" srcId="{80B600E2-0C15-4962-8467-C5FCAFAFA840}" destId="{F216785D-5BAE-4191-8769-695C00F39B56}" srcOrd="2" destOrd="0" parTransId="{9E99CCC9-41D7-4B3C-9C60-C6909EBEB22E}" sibTransId="{7E6AEC80-9C2E-42E9-8808-280924685B0A}"/>
    <dgm:cxn modelId="{9C7282B3-E70F-46EB-8BA9-E000F8835FDD}" type="presOf" srcId="{8ED3C7E1-36F0-4141-88D8-FB68249D83CB}" destId="{052D4458-7AA9-4A8F-8ABF-8FC5AD9907AF}" srcOrd="0" destOrd="0" presId="urn:microsoft.com/office/officeart/2005/8/layout/process3"/>
    <dgm:cxn modelId="{9F8C87B6-D173-4AA6-89F1-48D8085516C2}" srcId="{80B600E2-0C15-4962-8467-C5FCAFAFA840}" destId="{3919188D-C2D0-4060-B4A2-5644BCAB32D1}" srcOrd="1" destOrd="0" parTransId="{CA1B7086-6013-4BC1-9B7E-5B534435CB0B}" sibTransId="{B64E0BEE-3CCA-4DE8-AF99-092D0BA9F817}"/>
    <dgm:cxn modelId="{05F3F4BF-2749-41E7-A430-00C79ABBC79F}" type="presOf" srcId="{949FC50C-899C-4288-87F0-BE5558FA1888}" destId="{564598E2-B9BA-472A-AE01-0DB465C73CDA}" srcOrd="0" destOrd="0" presId="urn:microsoft.com/office/officeart/2005/8/layout/process3"/>
    <dgm:cxn modelId="{0416ECC5-0F8A-48C9-9CD7-B7944001F939}" srcId="{3670696A-8375-4816-AE13-097E876708D0}" destId="{934E2BBD-B72D-4341-80CB-7392A3C90A0E}" srcOrd="0" destOrd="0" parTransId="{40C1A258-A60A-482B-B7DB-C90A34C28FDA}" sibTransId="{889EB503-D068-450B-BFC8-1C9965E659A4}"/>
    <dgm:cxn modelId="{538C7FD2-9292-4B83-9D0A-286A82DE2123}" srcId="{80B600E2-0C15-4962-8467-C5FCAFAFA840}" destId="{6154B067-CAD4-4E98-AE2C-3A85E9E5092A}" srcOrd="3" destOrd="0" parTransId="{A9997D15-29D1-4792-893E-6AEB8B4BE319}" sibTransId="{52B4F1DD-B44A-4B0E-92BB-4645A7EFE366}"/>
    <dgm:cxn modelId="{75D7FFD7-F616-438C-8A83-5CF664512605}" type="presOf" srcId="{80B600E2-0C15-4962-8467-C5FCAFAFA840}" destId="{6C66D8DB-D631-42D3-9241-28AEBDB28CB6}" srcOrd="0" destOrd="0" presId="urn:microsoft.com/office/officeart/2005/8/layout/process3"/>
    <dgm:cxn modelId="{F608BED8-E2E1-4155-B42F-AF1BC7D7105B}" type="presOf" srcId="{3670696A-8375-4816-AE13-097E876708D0}" destId="{7A476487-856C-4EA2-BB03-24CC544BBD48}" srcOrd="0" destOrd="0" presId="urn:microsoft.com/office/officeart/2005/8/layout/process3"/>
    <dgm:cxn modelId="{36E804DB-24F3-44C2-9994-21C77D6A57ED}" srcId="{934E2BBD-B72D-4341-80CB-7392A3C90A0E}" destId="{A7F660F3-D215-4ED6-B20A-AA93EC1736C0}" srcOrd="0" destOrd="0" parTransId="{12D526A2-732B-4234-B55A-0C328954260F}" sibTransId="{9BD10488-8825-473F-8CBC-87C0D0287A35}"/>
    <dgm:cxn modelId="{C1467FE7-6250-43DE-8615-94BDCBCD5E24}" type="presOf" srcId="{889EB503-D068-450B-BFC8-1C9965E659A4}" destId="{DB7E0C2F-5E2C-4AA6-A532-CF3BCEB9F271}" srcOrd="0" destOrd="0" presId="urn:microsoft.com/office/officeart/2005/8/layout/process3"/>
    <dgm:cxn modelId="{E6EB6EE9-5019-45F6-9E95-10E0773C7F23}" srcId="{949FC50C-899C-4288-87F0-BE5558FA1888}" destId="{BBB08F50-ECE4-459E-A143-900AC0E254F9}" srcOrd="0" destOrd="0" parTransId="{E269A016-C33C-4A1C-96B0-D483FFA2953E}" sibTransId="{6DABC45C-FD46-450E-B868-A71DA8324AC5}"/>
    <dgm:cxn modelId="{A53D4BF0-0F2D-4544-970C-A7E0598C40FB}" type="presOf" srcId="{D5A5969C-2189-4182-929D-2727850D5225}" destId="{B4A3BF9E-DDAF-4B1D-A19A-B8C75FBEE84E}" srcOrd="0" destOrd="5" presId="urn:microsoft.com/office/officeart/2005/8/layout/process3"/>
    <dgm:cxn modelId="{B6FB99F5-3291-4C81-8E58-5D9F3AF23010}" type="presOf" srcId="{2BEFB2B6-3A13-42C7-A199-39B82E08BDEE}" destId="{B4A3BF9E-DDAF-4B1D-A19A-B8C75FBEE84E}" srcOrd="0" destOrd="1" presId="urn:microsoft.com/office/officeart/2005/8/layout/process3"/>
    <dgm:cxn modelId="{583172FE-39FB-477E-B048-68B8289C2DF3}" type="presOf" srcId="{193EC810-FB27-4A3A-AEBE-9853571A8E87}" destId="{6C0AFA6C-F55B-4AEF-B5D1-C487DC8C5222}" srcOrd="0" destOrd="1" presId="urn:microsoft.com/office/officeart/2005/8/layout/process3"/>
    <dgm:cxn modelId="{2CC587FE-9C9C-442A-AE0E-CEE620EEED22}" srcId="{934E2BBD-B72D-4341-80CB-7392A3C90A0E}" destId="{193EC810-FB27-4A3A-AEBE-9853571A8E87}" srcOrd="1" destOrd="0" parTransId="{E98DDE62-8664-469C-BAA0-748C36AC55FF}" sibTransId="{32B6CA84-F1F7-4F38-8A6D-B888A22653B3}"/>
    <dgm:cxn modelId="{92B3B4FE-4C54-45C9-98B8-6A8DDEC8FFC4}" srcId="{3670696A-8375-4816-AE13-097E876708D0}" destId="{80B600E2-0C15-4962-8467-C5FCAFAFA840}" srcOrd="2" destOrd="0" parTransId="{E0EB2661-A5A4-4D66-9E58-6006C3847A2D}" sibTransId="{D4B4F0DC-29F4-4456-98C8-CBE888DA844B}"/>
    <dgm:cxn modelId="{89CC46D7-E941-4C67-ABB1-D5628996E5BB}" type="presParOf" srcId="{7A476487-856C-4EA2-BB03-24CC544BBD48}" destId="{EF793CE6-5F9A-416D-AD92-B01AAA47DD19}" srcOrd="0" destOrd="0" presId="urn:microsoft.com/office/officeart/2005/8/layout/process3"/>
    <dgm:cxn modelId="{A4823B37-D24F-42C1-8B15-7DAFEF2D86A4}" type="presParOf" srcId="{EF793CE6-5F9A-416D-AD92-B01AAA47DD19}" destId="{3D57123A-44BE-4A41-8379-2891715C27A5}" srcOrd="0" destOrd="0" presId="urn:microsoft.com/office/officeart/2005/8/layout/process3"/>
    <dgm:cxn modelId="{BC93CC67-854E-4D31-813B-2E2858D5C42F}" type="presParOf" srcId="{EF793CE6-5F9A-416D-AD92-B01AAA47DD19}" destId="{38F28077-786D-4210-B3E7-04B1A9AE174A}" srcOrd="1" destOrd="0" presId="urn:microsoft.com/office/officeart/2005/8/layout/process3"/>
    <dgm:cxn modelId="{F1B40716-AFCB-43F9-A623-E8FF6FB9E9F3}" type="presParOf" srcId="{EF793CE6-5F9A-416D-AD92-B01AAA47DD19}" destId="{6C0AFA6C-F55B-4AEF-B5D1-C487DC8C5222}" srcOrd="2" destOrd="0" presId="urn:microsoft.com/office/officeart/2005/8/layout/process3"/>
    <dgm:cxn modelId="{E66F1BF4-E545-4EB4-95F0-2B737513A36C}" type="presParOf" srcId="{7A476487-856C-4EA2-BB03-24CC544BBD48}" destId="{DB7E0C2F-5E2C-4AA6-A532-CF3BCEB9F271}" srcOrd="1" destOrd="0" presId="urn:microsoft.com/office/officeart/2005/8/layout/process3"/>
    <dgm:cxn modelId="{1642ABD9-651B-4F64-B7B2-1F9CF05A21AC}" type="presParOf" srcId="{DB7E0C2F-5E2C-4AA6-A532-CF3BCEB9F271}" destId="{25FC44AA-B5E8-47B4-B289-A1CF49432AA1}" srcOrd="0" destOrd="0" presId="urn:microsoft.com/office/officeart/2005/8/layout/process3"/>
    <dgm:cxn modelId="{F304F67A-A003-45FB-8237-A15EF0DAD255}" type="presParOf" srcId="{7A476487-856C-4EA2-BB03-24CC544BBD48}" destId="{C02E1AEE-D2CB-4A87-A530-85B0923E6627}" srcOrd="2" destOrd="0" presId="urn:microsoft.com/office/officeart/2005/8/layout/process3"/>
    <dgm:cxn modelId="{3837584C-3BEC-41F0-9A60-4F3E66CB718C}" type="presParOf" srcId="{C02E1AEE-D2CB-4A87-A530-85B0923E6627}" destId="{564598E2-B9BA-472A-AE01-0DB465C73CDA}" srcOrd="0" destOrd="0" presId="urn:microsoft.com/office/officeart/2005/8/layout/process3"/>
    <dgm:cxn modelId="{6AFCACB9-7ACE-4489-91B9-100AB547A56A}" type="presParOf" srcId="{C02E1AEE-D2CB-4A87-A530-85B0923E6627}" destId="{6BFE7370-3862-47A0-8ACF-20CD61036BA0}" srcOrd="1" destOrd="0" presId="urn:microsoft.com/office/officeart/2005/8/layout/process3"/>
    <dgm:cxn modelId="{9D7A4453-39EE-4201-B353-79B0184F6147}" type="presParOf" srcId="{C02E1AEE-D2CB-4A87-A530-85B0923E6627}" destId="{B4A3BF9E-DDAF-4B1D-A19A-B8C75FBEE84E}" srcOrd="2" destOrd="0" presId="urn:microsoft.com/office/officeart/2005/8/layout/process3"/>
    <dgm:cxn modelId="{077CE48D-2E13-4CF1-B4DE-ED43AA1BE505}" type="presParOf" srcId="{7A476487-856C-4EA2-BB03-24CC544BBD48}" destId="{052D4458-7AA9-4A8F-8ABF-8FC5AD9907AF}" srcOrd="3" destOrd="0" presId="urn:microsoft.com/office/officeart/2005/8/layout/process3"/>
    <dgm:cxn modelId="{935D20B9-424D-4314-A7D7-9E04E5E6BA14}" type="presParOf" srcId="{052D4458-7AA9-4A8F-8ABF-8FC5AD9907AF}" destId="{5FFCE0C9-CD2E-4C76-B3FB-8C998338842F}" srcOrd="0" destOrd="0" presId="urn:microsoft.com/office/officeart/2005/8/layout/process3"/>
    <dgm:cxn modelId="{B59DF230-3AD7-485F-A6AD-66BA386D813D}" type="presParOf" srcId="{7A476487-856C-4EA2-BB03-24CC544BBD48}" destId="{5284A281-7614-4E6A-BF0F-D3A9C1528FD9}" srcOrd="4" destOrd="0" presId="urn:microsoft.com/office/officeart/2005/8/layout/process3"/>
    <dgm:cxn modelId="{46BC4B76-6EB7-4F1F-86E1-2132C77CE7B3}" type="presParOf" srcId="{5284A281-7614-4E6A-BF0F-D3A9C1528FD9}" destId="{6C66D8DB-D631-42D3-9241-28AEBDB28CB6}" srcOrd="0" destOrd="0" presId="urn:microsoft.com/office/officeart/2005/8/layout/process3"/>
    <dgm:cxn modelId="{1973B8A8-FA27-4C49-87EB-C7A8C30A1D9F}" type="presParOf" srcId="{5284A281-7614-4E6A-BF0F-D3A9C1528FD9}" destId="{DF47DFBC-1B9F-4075-922F-DF5CE8294C5D}" srcOrd="1" destOrd="0" presId="urn:microsoft.com/office/officeart/2005/8/layout/process3"/>
    <dgm:cxn modelId="{80152717-3118-4FFE-8E6B-8F13499D55A4}" type="presParOf" srcId="{5284A281-7614-4E6A-BF0F-D3A9C1528FD9}" destId="{82C476DE-64E7-4076-BD4C-9A40B0385F59}"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EB784-DDE3-4C44-B91C-9F6D148B3D90}"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US"/>
        </a:p>
      </dgm:t>
    </dgm:pt>
    <dgm:pt modelId="{2738B206-04E7-4885-9F25-DC6673190A22}">
      <dgm:prSet phldrT="[Text]" custT="1"/>
      <dgm:spPr>
        <a:solidFill>
          <a:srgbClr val="027F9E"/>
        </a:solidFill>
      </dgm:spPr>
      <dgm:t>
        <a:bodyPr/>
        <a:lstStyle/>
        <a:p>
          <a:pPr marL="0" lvl="0" indent="0" algn="ctr" defTabSz="800100">
            <a:lnSpc>
              <a:spcPct val="90000"/>
            </a:lnSpc>
            <a:spcBef>
              <a:spcPct val="0"/>
            </a:spcBef>
            <a:spcAft>
              <a:spcPct val="35000"/>
            </a:spcAft>
            <a:buNone/>
          </a:pPr>
          <a:endParaRPr lang="en-US" sz="1800" b="1" kern="1200">
            <a:solidFill>
              <a:srgbClr val="FFFFFF"/>
            </a:solidFill>
            <a:latin typeface="Montserrat" panose="00000500000000000000" pitchFamily="2" charset="0"/>
            <a:ea typeface="+mn-ea"/>
            <a:cs typeface="+mn-cs"/>
          </a:endParaRPr>
        </a:p>
      </dgm:t>
    </dgm:pt>
    <dgm:pt modelId="{4E7DA843-5D71-4CE6-863C-4BE5D9D84A42}" type="parTrans" cxnId="{AD3BE225-BCF4-4BD3-BEE2-BCBE74051BC7}">
      <dgm:prSet/>
      <dgm:spPr/>
      <dgm:t>
        <a:bodyPr/>
        <a:lstStyle/>
        <a:p>
          <a:endParaRPr lang="en-US"/>
        </a:p>
      </dgm:t>
    </dgm:pt>
    <dgm:pt modelId="{07398749-0A34-4665-9830-189201154656}" type="sibTrans" cxnId="{AD3BE225-BCF4-4BD3-BEE2-BCBE74051BC7}">
      <dgm:prSet custT="1"/>
      <dgm:spPr>
        <a:solidFill>
          <a:srgbClr val="7030A0"/>
        </a:solidFill>
      </dgm:spPr>
      <dgm:t>
        <a:bodyPr/>
        <a:lstStyle/>
        <a:p>
          <a:r>
            <a:rPr lang="en-US" sz="1600" b="1">
              <a:solidFill>
                <a:srgbClr val="FFFFFF"/>
              </a:solidFill>
              <a:latin typeface="Montserrat" panose="00000500000000000000" pitchFamily="2" charset="0"/>
            </a:rPr>
            <a:t>Cancer Type</a:t>
          </a:r>
        </a:p>
      </dgm:t>
    </dgm:pt>
    <dgm:pt modelId="{A09BE636-D759-4646-878A-EC7DB151873F}">
      <dgm:prSet phldrT="[Text]" custT="1"/>
      <dgm:spPr/>
      <dgm:t>
        <a:bodyPr/>
        <a:lstStyle/>
        <a:p>
          <a:pPr algn="ctr"/>
          <a:r>
            <a:rPr lang="en-US" sz="1600" b="1">
              <a:solidFill>
                <a:srgbClr val="FFFFFF"/>
              </a:solidFill>
              <a:latin typeface="Montserrat" panose="00000500000000000000" pitchFamily="2" charset="0"/>
            </a:rPr>
            <a:t>Age</a:t>
          </a:r>
        </a:p>
      </dgm:t>
    </dgm:pt>
    <dgm:pt modelId="{66719DF6-C810-43D8-B64D-B172C8E9286C}" type="parTrans" cxnId="{95F2303E-07AA-448F-ADFB-9625AFF23458}">
      <dgm:prSet/>
      <dgm:spPr/>
      <dgm:t>
        <a:bodyPr/>
        <a:lstStyle/>
        <a:p>
          <a:endParaRPr lang="en-US"/>
        </a:p>
      </dgm:t>
    </dgm:pt>
    <dgm:pt modelId="{AF4CD8F2-E785-4B7F-8AF4-86E45672953E}" type="sibTrans" cxnId="{95F2303E-07AA-448F-ADFB-9625AFF23458}">
      <dgm:prSet/>
      <dgm:spPr/>
      <dgm:t>
        <a:bodyPr/>
        <a:lstStyle/>
        <a:p>
          <a:endParaRPr lang="en-US"/>
        </a:p>
      </dgm:t>
    </dgm:pt>
    <dgm:pt modelId="{E5CD2740-338F-4926-8AA1-6F4AF0BCDC8E}">
      <dgm:prSet phldrT="[Text]" custT="1"/>
      <dgm:spPr>
        <a:solidFill>
          <a:srgbClr val="015C9B"/>
        </a:solidFill>
      </dgm:spPr>
      <dgm:t>
        <a:bodyPr/>
        <a:lstStyle/>
        <a:p>
          <a:endParaRPr lang="en-US" sz="1600" b="1" kern="1200">
            <a:solidFill>
              <a:srgbClr val="FFFFFF"/>
            </a:solidFill>
            <a:latin typeface="Montserrat" panose="00000500000000000000" pitchFamily="2" charset="0"/>
            <a:ea typeface="+mn-ea"/>
            <a:cs typeface="+mn-cs"/>
          </a:endParaRPr>
        </a:p>
      </dgm:t>
    </dgm:pt>
    <dgm:pt modelId="{F090FDC2-C6F8-40AC-9857-19BA0F7FA055}" type="parTrans" cxnId="{9277EDF3-079E-42AF-8796-DA41E5A01D84}">
      <dgm:prSet/>
      <dgm:spPr/>
      <dgm:t>
        <a:bodyPr/>
        <a:lstStyle/>
        <a:p>
          <a:endParaRPr lang="en-US"/>
        </a:p>
      </dgm:t>
    </dgm:pt>
    <dgm:pt modelId="{AF3E13E9-D644-4C2C-929B-0A9827F2FEDC}" type="sibTrans" cxnId="{9277EDF3-079E-42AF-8796-DA41E5A01D84}">
      <dgm:prSet/>
      <dgm:spPr>
        <a:solidFill>
          <a:srgbClr val="0070C0"/>
        </a:solidFill>
      </dgm:spPr>
      <dgm:t>
        <a:bodyPr/>
        <a:lstStyle/>
        <a:p>
          <a:endParaRPr lang="en-US"/>
        </a:p>
      </dgm:t>
    </dgm:pt>
    <dgm:pt modelId="{0B9F5F9D-2A2C-4E4E-89DB-0712CFEB52EC}">
      <dgm:prSet phldrT="[Text]" phldr="1"/>
      <dgm:spPr/>
      <dgm:t>
        <a:bodyPr/>
        <a:lstStyle/>
        <a:p>
          <a:pPr algn="ctr"/>
          <a:endParaRPr lang="en-US"/>
        </a:p>
      </dgm:t>
    </dgm:pt>
    <dgm:pt modelId="{7990F3E0-3732-4635-8DC9-6A0EF3BEA153}" type="parTrans" cxnId="{7455E9B9-CB67-43E4-8A66-F0F11E77678D}">
      <dgm:prSet/>
      <dgm:spPr/>
      <dgm:t>
        <a:bodyPr/>
        <a:lstStyle/>
        <a:p>
          <a:endParaRPr lang="en-US"/>
        </a:p>
      </dgm:t>
    </dgm:pt>
    <dgm:pt modelId="{EE8E656D-57F4-459A-BE89-D42756FB759F}" type="sibTrans" cxnId="{7455E9B9-CB67-43E4-8A66-F0F11E77678D}">
      <dgm:prSet/>
      <dgm:spPr/>
      <dgm:t>
        <a:bodyPr/>
        <a:lstStyle/>
        <a:p>
          <a:endParaRPr lang="en-US"/>
        </a:p>
      </dgm:t>
    </dgm:pt>
    <dgm:pt modelId="{5AE7D5DF-E41D-48E1-883B-4DF28CB938F0}">
      <dgm:prSet phldrT="[Text]" custT="1"/>
      <dgm:spPr>
        <a:solidFill>
          <a:srgbClr val="7030A0"/>
        </a:solidFill>
      </dgm:spPr>
      <dgm:t>
        <a:bodyPr/>
        <a:lstStyle/>
        <a:p>
          <a:endParaRPr lang="en-US" sz="1600"/>
        </a:p>
      </dgm:t>
    </dgm:pt>
    <dgm:pt modelId="{E5991D1F-48D1-477C-9272-FBFDAD867A2F}" type="sibTrans" cxnId="{967C390B-4379-41AA-8245-C5F8C13313D0}">
      <dgm:prSet custT="1"/>
      <dgm:spPr>
        <a:solidFill>
          <a:srgbClr val="007AD6"/>
        </a:solidFill>
      </dgm:spPr>
      <dgm:t>
        <a:bodyPr/>
        <a:lstStyle/>
        <a:p>
          <a:r>
            <a:rPr lang="en-US" sz="1600" b="1">
              <a:solidFill>
                <a:srgbClr val="FFFFFF"/>
              </a:solidFill>
              <a:latin typeface="Montserrat" panose="00000500000000000000" pitchFamily="2" charset="0"/>
            </a:rPr>
            <a:t>Clinical Trial type</a:t>
          </a:r>
        </a:p>
      </dgm:t>
    </dgm:pt>
    <dgm:pt modelId="{E559DFED-C9B3-4035-B02D-679C3B8C7003}" type="parTrans" cxnId="{967C390B-4379-41AA-8245-C5F8C13313D0}">
      <dgm:prSet/>
      <dgm:spPr/>
      <dgm:t>
        <a:bodyPr/>
        <a:lstStyle/>
        <a:p>
          <a:endParaRPr lang="en-US"/>
        </a:p>
      </dgm:t>
    </dgm:pt>
    <dgm:pt modelId="{ADB96FC2-DDCB-4254-9771-F271137D89FA}" type="pres">
      <dgm:prSet presAssocID="{D7AEB784-DDE3-4C44-B91C-9F6D148B3D90}" presName="Name0" presStyleCnt="0">
        <dgm:presLayoutVars>
          <dgm:chMax/>
          <dgm:chPref/>
          <dgm:dir/>
          <dgm:animLvl val="lvl"/>
        </dgm:presLayoutVars>
      </dgm:prSet>
      <dgm:spPr/>
    </dgm:pt>
    <dgm:pt modelId="{2BDDAFCB-1B14-48BD-8872-760A6DC5BD60}" type="pres">
      <dgm:prSet presAssocID="{2738B206-04E7-4885-9F25-DC6673190A22}" presName="composite" presStyleCnt="0"/>
      <dgm:spPr/>
    </dgm:pt>
    <dgm:pt modelId="{9A880717-2998-499A-8800-0070C78DAD2A}" type="pres">
      <dgm:prSet presAssocID="{2738B206-04E7-4885-9F25-DC6673190A22}" presName="Parent1" presStyleLbl="node1" presStyleIdx="0" presStyleCnt="6">
        <dgm:presLayoutVars>
          <dgm:chMax val="1"/>
          <dgm:chPref val="1"/>
          <dgm:bulletEnabled val="1"/>
        </dgm:presLayoutVars>
      </dgm:prSet>
      <dgm:spPr/>
    </dgm:pt>
    <dgm:pt modelId="{69E8DD9A-4167-4B52-BA4E-F4CDE65E011C}" type="pres">
      <dgm:prSet presAssocID="{2738B206-04E7-4885-9F25-DC6673190A22}" presName="Childtext1" presStyleLbl="revTx" presStyleIdx="0" presStyleCnt="3" custLinFactNeighborX="-90933" custLinFactNeighborY="-1067">
        <dgm:presLayoutVars>
          <dgm:chMax val="0"/>
          <dgm:chPref val="0"/>
          <dgm:bulletEnabled val="1"/>
        </dgm:presLayoutVars>
      </dgm:prSet>
      <dgm:spPr/>
    </dgm:pt>
    <dgm:pt modelId="{51665DAA-9829-4643-B9DF-37A5F8FC6159}" type="pres">
      <dgm:prSet presAssocID="{2738B206-04E7-4885-9F25-DC6673190A22}" presName="BalanceSpacing" presStyleCnt="0"/>
      <dgm:spPr/>
    </dgm:pt>
    <dgm:pt modelId="{53BEBE77-C5D1-4259-9375-863E1EFD4C94}" type="pres">
      <dgm:prSet presAssocID="{2738B206-04E7-4885-9F25-DC6673190A22}" presName="BalanceSpacing1" presStyleCnt="0"/>
      <dgm:spPr/>
    </dgm:pt>
    <dgm:pt modelId="{4FAB8E00-4C40-4B0E-819C-9714E66F280E}" type="pres">
      <dgm:prSet presAssocID="{07398749-0A34-4665-9830-189201154656}" presName="Accent1Text" presStyleLbl="node1" presStyleIdx="1" presStyleCnt="6"/>
      <dgm:spPr/>
    </dgm:pt>
    <dgm:pt modelId="{9D4AF15E-266D-4B2D-AD87-EFAFD4DCB41B}" type="pres">
      <dgm:prSet presAssocID="{07398749-0A34-4665-9830-189201154656}" presName="spaceBetweenRectangles" presStyleCnt="0"/>
      <dgm:spPr/>
    </dgm:pt>
    <dgm:pt modelId="{1B50EF1A-A8DA-4D38-854D-92398E0D0246}" type="pres">
      <dgm:prSet presAssocID="{E5CD2740-338F-4926-8AA1-6F4AF0BCDC8E}" presName="composite" presStyleCnt="0"/>
      <dgm:spPr/>
    </dgm:pt>
    <dgm:pt modelId="{0D6EDDD3-F55F-47C7-A92E-2CF5B1B07411}" type="pres">
      <dgm:prSet presAssocID="{E5CD2740-338F-4926-8AA1-6F4AF0BCDC8E}" presName="Parent1" presStyleLbl="node1" presStyleIdx="2" presStyleCnt="6">
        <dgm:presLayoutVars>
          <dgm:chMax val="1"/>
          <dgm:chPref val="1"/>
          <dgm:bulletEnabled val="1"/>
        </dgm:presLayoutVars>
      </dgm:prSet>
      <dgm:spPr/>
    </dgm:pt>
    <dgm:pt modelId="{B969E6AF-1C71-4925-8D99-D9E218310231}" type="pres">
      <dgm:prSet presAssocID="{E5CD2740-338F-4926-8AA1-6F4AF0BCDC8E}" presName="Childtext1" presStyleLbl="revTx" presStyleIdx="1" presStyleCnt="3" custScaleX="61059" custLinFactY="37853" custLinFactNeighborX="51547" custLinFactNeighborY="100000">
        <dgm:presLayoutVars>
          <dgm:chMax val="0"/>
          <dgm:chPref val="0"/>
          <dgm:bulletEnabled val="1"/>
        </dgm:presLayoutVars>
      </dgm:prSet>
      <dgm:spPr/>
    </dgm:pt>
    <dgm:pt modelId="{F9D82749-596A-4A00-9833-F6BC0E934E1C}" type="pres">
      <dgm:prSet presAssocID="{E5CD2740-338F-4926-8AA1-6F4AF0BCDC8E}" presName="BalanceSpacing" presStyleCnt="0"/>
      <dgm:spPr/>
    </dgm:pt>
    <dgm:pt modelId="{8B2CB8A8-0828-45FA-9D4F-B5695039AFE4}" type="pres">
      <dgm:prSet presAssocID="{E5CD2740-338F-4926-8AA1-6F4AF0BCDC8E}" presName="BalanceSpacing1" presStyleCnt="0"/>
      <dgm:spPr/>
    </dgm:pt>
    <dgm:pt modelId="{E0BD4C38-BBAB-4E6E-AFBE-AC2D17C6B109}" type="pres">
      <dgm:prSet presAssocID="{AF3E13E9-D644-4C2C-929B-0A9827F2FEDC}" presName="Accent1Text" presStyleLbl="node1" presStyleIdx="3" presStyleCnt="6"/>
      <dgm:spPr/>
    </dgm:pt>
    <dgm:pt modelId="{79B80C42-00AD-4ACB-8595-8AFD0E7CF542}" type="pres">
      <dgm:prSet presAssocID="{AF3E13E9-D644-4C2C-929B-0A9827F2FEDC}" presName="spaceBetweenRectangles" presStyleCnt="0"/>
      <dgm:spPr/>
    </dgm:pt>
    <dgm:pt modelId="{E3EC5D21-F303-41E8-9B17-9A88021D8C98}" type="pres">
      <dgm:prSet presAssocID="{5AE7D5DF-E41D-48E1-883B-4DF28CB938F0}" presName="composite" presStyleCnt="0"/>
      <dgm:spPr/>
    </dgm:pt>
    <dgm:pt modelId="{58CA1878-CADD-4E58-8BE6-56C97FB4A99F}" type="pres">
      <dgm:prSet presAssocID="{5AE7D5DF-E41D-48E1-883B-4DF28CB938F0}" presName="Parent1" presStyleLbl="node1" presStyleIdx="4" presStyleCnt="6">
        <dgm:presLayoutVars>
          <dgm:chMax val="1"/>
          <dgm:chPref val="1"/>
          <dgm:bulletEnabled val="1"/>
        </dgm:presLayoutVars>
      </dgm:prSet>
      <dgm:spPr/>
    </dgm:pt>
    <dgm:pt modelId="{AE831141-6AE9-4704-94E4-1C1FED325A26}" type="pres">
      <dgm:prSet presAssocID="{5AE7D5DF-E41D-48E1-883B-4DF28CB938F0}" presName="Childtext1" presStyleLbl="revTx" presStyleIdx="2" presStyleCnt="3">
        <dgm:presLayoutVars>
          <dgm:chMax val="0"/>
          <dgm:chPref val="0"/>
          <dgm:bulletEnabled val="1"/>
        </dgm:presLayoutVars>
      </dgm:prSet>
      <dgm:spPr/>
    </dgm:pt>
    <dgm:pt modelId="{58F174FD-4954-4EB8-9BBD-4058226406FC}" type="pres">
      <dgm:prSet presAssocID="{5AE7D5DF-E41D-48E1-883B-4DF28CB938F0}" presName="BalanceSpacing" presStyleCnt="0"/>
      <dgm:spPr/>
    </dgm:pt>
    <dgm:pt modelId="{6F2B87BF-0DB3-4968-89C0-D0D7277A513F}" type="pres">
      <dgm:prSet presAssocID="{5AE7D5DF-E41D-48E1-883B-4DF28CB938F0}" presName="BalanceSpacing1" presStyleCnt="0"/>
      <dgm:spPr/>
    </dgm:pt>
    <dgm:pt modelId="{5420DD47-3B8A-4A49-B571-69AFB1FE6BB3}" type="pres">
      <dgm:prSet presAssocID="{E5991D1F-48D1-477C-9272-FBFDAD867A2F}" presName="Accent1Text" presStyleLbl="node1" presStyleIdx="5" presStyleCnt="6"/>
      <dgm:spPr/>
    </dgm:pt>
  </dgm:ptLst>
  <dgm:cxnLst>
    <dgm:cxn modelId="{967C390B-4379-41AA-8245-C5F8C13313D0}" srcId="{D7AEB784-DDE3-4C44-B91C-9F6D148B3D90}" destId="{5AE7D5DF-E41D-48E1-883B-4DF28CB938F0}" srcOrd="2" destOrd="0" parTransId="{E559DFED-C9B3-4035-B02D-679C3B8C7003}" sibTransId="{E5991D1F-48D1-477C-9272-FBFDAD867A2F}"/>
    <dgm:cxn modelId="{875D3E1D-7F7B-42CA-86DF-1DDA6604EB87}" type="presOf" srcId="{AF3E13E9-D644-4C2C-929B-0A9827F2FEDC}" destId="{E0BD4C38-BBAB-4E6E-AFBE-AC2D17C6B109}" srcOrd="0" destOrd="0" presId="urn:microsoft.com/office/officeart/2008/layout/AlternatingHexagons"/>
    <dgm:cxn modelId="{73173323-51B0-4C30-AC70-E3ACA86F0001}" type="presOf" srcId="{E5CD2740-338F-4926-8AA1-6F4AF0BCDC8E}" destId="{0D6EDDD3-F55F-47C7-A92E-2CF5B1B07411}" srcOrd="0" destOrd="0" presId="urn:microsoft.com/office/officeart/2008/layout/AlternatingHexagons"/>
    <dgm:cxn modelId="{AD3BE225-BCF4-4BD3-BEE2-BCBE74051BC7}" srcId="{D7AEB784-DDE3-4C44-B91C-9F6D148B3D90}" destId="{2738B206-04E7-4885-9F25-DC6673190A22}" srcOrd="0" destOrd="0" parTransId="{4E7DA843-5D71-4CE6-863C-4BE5D9D84A42}" sibTransId="{07398749-0A34-4665-9830-189201154656}"/>
    <dgm:cxn modelId="{25D4DB2A-08FF-4A66-A769-5F7AC77E906C}" type="presOf" srcId="{07398749-0A34-4665-9830-189201154656}" destId="{4FAB8E00-4C40-4B0E-819C-9714E66F280E}" srcOrd="0" destOrd="0" presId="urn:microsoft.com/office/officeart/2008/layout/AlternatingHexagons"/>
    <dgm:cxn modelId="{95F2303E-07AA-448F-ADFB-9625AFF23458}" srcId="{2738B206-04E7-4885-9F25-DC6673190A22}" destId="{A09BE636-D759-4646-878A-EC7DB151873F}" srcOrd="0" destOrd="0" parTransId="{66719DF6-C810-43D8-B64D-B172C8E9286C}" sibTransId="{AF4CD8F2-E785-4B7F-8AF4-86E45672953E}"/>
    <dgm:cxn modelId="{2A02015C-0F45-4D95-A6E8-4666783CA717}" type="presOf" srcId="{D7AEB784-DDE3-4C44-B91C-9F6D148B3D90}" destId="{ADB96FC2-DDCB-4254-9771-F271137D89FA}" srcOrd="0" destOrd="0" presId="urn:microsoft.com/office/officeart/2008/layout/AlternatingHexagons"/>
    <dgm:cxn modelId="{A4FF4586-1CFE-46AD-BC9E-F6EE66858338}" type="presOf" srcId="{2738B206-04E7-4885-9F25-DC6673190A22}" destId="{9A880717-2998-499A-8800-0070C78DAD2A}" srcOrd="0" destOrd="0" presId="urn:microsoft.com/office/officeart/2008/layout/AlternatingHexagons"/>
    <dgm:cxn modelId="{2AC415A8-08EB-4C66-9DD8-3C412DF5BD17}" type="presOf" srcId="{0B9F5F9D-2A2C-4E4E-89DB-0712CFEB52EC}" destId="{B969E6AF-1C71-4925-8D99-D9E218310231}" srcOrd="0" destOrd="0" presId="urn:microsoft.com/office/officeart/2008/layout/AlternatingHexagons"/>
    <dgm:cxn modelId="{7455E9B9-CB67-43E4-8A66-F0F11E77678D}" srcId="{E5CD2740-338F-4926-8AA1-6F4AF0BCDC8E}" destId="{0B9F5F9D-2A2C-4E4E-89DB-0712CFEB52EC}" srcOrd="0" destOrd="0" parTransId="{7990F3E0-3732-4635-8DC9-6A0EF3BEA153}" sibTransId="{EE8E656D-57F4-459A-BE89-D42756FB759F}"/>
    <dgm:cxn modelId="{D50891D1-2B79-453F-92F5-7019E5B96E25}" type="presOf" srcId="{E5991D1F-48D1-477C-9272-FBFDAD867A2F}" destId="{5420DD47-3B8A-4A49-B571-69AFB1FE6BB3}" srcOrd="0" destOrd="0" presId="urn:microsoft.com/office/officeart/2008/layout/AlternatingHexagons"/>
    <dgm:cxn modelId="{0F8F49EF-8C5A-4E0F-8178-F6330EC74BCB}" type="presOf" srcId="{5AE7D5DF-E41D-48E1-883B-4DF28CB938F0}" destId="{58CA1878-CADD-4E58-8BE6-56C97FB4A99F}" srcOrd="0" destOrd="0" presId="urn:microsoft.com/office/officeart/2008/layout/AlternatingHexagons"/>
    <dgm:cxn modelId="{9277EDF3-079E-42AF-8796-DA41E5A01D84}" srcId="{D7AEB784-DDE3-4C44-B91C-9F6D148B3D90}" destId="{E5CD2740-338F-4926-8AA1-6F4AF0BCDC8E}" srcOrd="1" destOrd="0" parTransId="{F090FDC2-C6F8-40AC-9857-19BA0F7FA055}" sibTransId="{AF3E13E9-D644-4C2C-929B-0A9827F2FEDC}"/>
    <dgm:cxn modelId="{091CC1FB-44ED-489C-84F9-9A925378A600}" type="presOf" srcId="{A09BE636-D759-4646-878A-EC7DB151873F}" destId="{69E8DD9A-4167-4B52-BA4E-F4CDE65E011C}" srcOrd="0" destOrd="0" presId="urn:microsoft.com/office/officeart/2008/layout/AlternatingHexagons"/>
    <dgm:cxn modelId="{8A3FB846-FB90-4700-AAFB-DB6A1AB38CF8}" type="presParOf" srcId="{ADB96FC2-DDCB-4254-9771-F271137D89FA}" destId="{2BDDAFCB-1B14-48BD-8872-760A6DC5BD60}" srcOrd="0" destOrd="0" presId="urn:microsoft.com/office/officeart/2008/layout/AlternatingHexagons"/>
    <dgm:cxn modelId="{C316F4D5-642F-4373-97C5-70B2B34CD78C}" type="presParOf" srcId="{2BDDAFCB-1B14-48BD-8872-760A6DC5BD60}" destId="{9A880717-2998-499A-8800-0070C78DAD2A}" srcOrd="0" destOrd="0" presId="urn:microsoft.com/office/officeart/2008/layout/AlternatingHexagons"/>
    <dgm:cxn modelId="{86CE1BEB-F5B6-4A44-BCEE-75BD0C5109BA}" type="presParOf" srcId="{2BDDAFCB-1B14-48BD-8872-760A6DC5BD60}" destId="{69E8DD9A-4167-4B52-BA4E-F4CDE65E011C}" srcOrd="1" destOrd="0" presId="urn:microsoft.com/office/officeart/2008/layout/AlternatingHexagons"/>
    <dgm:cxn modelId="{1AD8A44D-0344-4AD7-909F-259DCD62D914}" type="presParOf" srcId="{2BDDAFCB-1B14-48BD-8872-760A6DC5BD60}" destId="{51665DAA-9829-4643-B9DF-37A5F8FC6159}" srcOrd="2" destOrd="0" presId="urn:microsoft.com/office/officeart/2008/layout/AlternatingHexagons"/>
    <dgm:cxn modelId="{EBD4D2C1-7BE0-4FFC-AE65-5993244CF304}" type="presParOf" srcId="{2BDDAFCB-1B14-48BD-8872-760A6DC5BD60}" destId="{53BEBE77-C5D1-4259-9375-863E1EFD4C94}" srcOrd="3" destOrd="0" presId="urn:microsoft.com/office/officeart/2008/layout/AlternatingHexagons"/>
    <dgm:cxn modelId="{191D55F7-3423-4C6B-8D59-B664DE6E4C39}" type="presParOf" srcId="{2BDDAFCB-1B14-48BD-8872-760A6DC5BD60}" destId="{4FAB8E00-4C40-4B0E-819C-9714E66F280E}" srcOrd="4" destOrd="0" presId="urn:microsoft.com/office/officeart/2008/layout/AlternatingHexagons"/>
    <dgm:cxn modelId="{B9182EAE-7C9A-4197-AD4B-92A0131B8A46}" type="presParOf" srcId="{ADB96FC2-DDCB-4254-9771-F271137D89FA}" destId="{9D4AF15E-266D-4B2D-AD87-EFAFD4DCB41B}" srcOrd="1" destOrd="0" presId="urn:microsoft.com/office/officeart/2008/layout/AlternatingHexagons"/>
    <dgm:cxn modelId="{7E74025F-44C6-46B9-9BE8-0E840CA7F623}" type="presParOf" srcId="{ADB96FC2-DDCB-4254-9771-F271137D89FA}" destId="{1B50EF1A-A8DA-4D38-854D-92398E0D0246}" srcOrd="2" destOrd="0" presId="urn:microsoft.com/office/officeart/2008/layout/AlternatingHexagons"/>
    <dgm:cxn modelId="{4272F264-F061-43A7-B434-C20E2F6C6002}" type="presParOf" srcId="{1B50EF1A-A8DA-4D38-854D-92398E0D0246}" destId="{0D6EDDD3-F55F-47C7-A92E-2CF5B1B07411}" srcOrd="0" destOrd="0" presId="urn:microsoft.com/office/officeart/2008/layout/AlternatingHexagons"/>
    <dgm:cxn modelId="{D994414F-0F38-4018-9D67-B776170E1375}" type="presParOf" srcId="{1B50EF1A-A8DA-4D38-854D-92398E0D0246}" destId="{B969E6AF-1C71-4925-8D99-D9E218310231}" srcOrd="1" destOrd="0" presId="urn:microsoft.com/office/officeart/2008/layout/AlternatingHexagons"/>
    <dgm:cxn modelId="{123EDDA9-39B6-466D-9F79-2632AE14FDD3}" type="presParOf" srcId="{1B50EF1A-A8DA-4D38-854D-92398E0D0246}" destId="{F9D82749-596A-4A00-9833-F6BC0E934E1C}" srcOrd="2" destOrd="0" presId="urn:microsoft.com/office/officeart/2008/layout/AlternatingHexagons"/>
    <dgm:cxn modelId="{F0DD1621-53A1-4E3A-AE77-8E65A9015034}" type="presParOf" srcId="{1B50EF1A-A8DA-4D38-854D-92398E0D0246}" destId="{8B2CB8A8-0828-45FA-9D4F-B5695039AFE4}" srcOrd="3" destOrd="0" presId="urn:microsoft.com/office/officeart/2008/layout/AlternatingHexagons"/>
    <dgm:cxn modelId="{2BEEB922-5365-4333-A91F-54EF28576A44}" type="presParOf" srcId="{1B50EF1A-A8DA-4D38-854D-92398E0D0246}" destId="{E0BD4C38-BBAB-4E6E-AFBE-AC2D17C6B109}" srcOrd="4" destOrd="0" presId="urn:microsoft.com/office/officeart/2008/layout/AlternatingHexagons"/>
    <dgm:cxn modelId="{A517CB97-1103-4BC8-A8D5-B5320A82E034}" type="presParOf" srcId="{ADB96FC2-DDCB-4254-9771-F271137D89FA}" destId="{79B80C42-00AD-4ACB-8595-8AFD0E7CF542}" srcOrd="3" destOrd="0" presId="urn:microsoft.com/office/officeart/2008/layout/AlternatingHexagons"/>
    <dgm:cxn modelId="{92680BAC-6402-43D1-A64A-0210A778E60A}" type="presParOf" srcId="{ADB96FC2-DDCB-4254-9771-F271137D89FA}" destId="{E3EC5D21-F303-41E8-9B17-9A88021D8C98}" srcOrd="4" destOrd="0" presId="urn:microsoft.com/office/officeart/2008/layout/AlternatingHexagons"/>
    <dgm:cxn modelId="{8C835EA7-E712-4FFE-B859-943D532DABC0}" type="presParOf" srcId="{E3EC5D21-F303-41E8-9B17-9A88021D8C98}" destId="{58CA1878-CADD-4E58-8BE6-56C97FB4A99F}" srcOrd="0" destOrd="0" presId="urn:microsoft.com/office/officeart/2008/layout/AlternatingHexagons"/>
    <dgm:cxn modelId="{6D210B9A-E8C4-44D9-A25E-621514F7AE39}" type="presParOf" srcId="{E3EC5D21-F303-41E8-9B17-9A88021D8C98}" destId="{AE831141-6AE9-4704-94E4-1C1FED325A26}" srcOrd="1" destOrd="0" presId="urn:microsoft.com/office/officeart/2008/layout/AlternatingHexagons"/>
    <dgm:cxn modelId="{464EB583-0C8B-4C43-B7FA-E2F79CA92A60}" type="presParOf" srcId="{E3EC5D21-F303-41E8-9B17-9A88021D8C98}" destId="{58F174FD-4954-4EB8-9BBD-4058226406FC}" srcOrd="2" destOrd="0" presId="urn:microsoft.com/office/officeart/2008/layout/AlternatingHexagons"/>
    <dgm:cxn modelId="{E4099CCF-02E3-4151-B253-246838B85B8B}" type="presParOf" srcId="{E3EC5D21-F303-41E8-9B17-9A88021D8C98}" destId="{6F2B87BF-0DB3-4968-89C0-D0D7277A513F}" srcOrd="3" destOrd="0" presId="urn:microsoft.com/office/officeart/2008/layout/AlternatingHexagons"/>
    <dgm:cxn modelId="{623444D9-A141-4A76-928D-43A2D49CBB31}" type="presParOf" srcId="{E3EC5D21-F303-41E8-9B17-9A88021D8C98}" destId="{5420DD47-3B8A-4A49-B571-69AFB1FE6BB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28077-786D-4210-B3E7-04B1A9AE174A}">
      <dsp:nvSpPr>
        <dsp:cNvPr id="0" name=""/>
        <dsp:cNvSpPr/>
      </dsp:nvSpPr>
      <dsp:spPr>
        <a:xfrm>
          <a:off x="1108" y="24031"/>
          <a:ext cx="2325166" cy="2713017"/>
        </a:xfrm>
        <a:prstGeom prst="roundRect">
          <a:avLst>
            <a:gd name="adj" fmla="val 10000"/>
          </a:avLst>
        </a:prstGeom>
        <a:solidFill>
          <a:srgbClr val="2448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Calibri" panose="020F0502020204030204" pitchFamily="34" charset="0"/>
              <a:cs typeface="Calibri" panose="020F0502020204030204" pitchFamily="34" charset="0"/>
            </a:rPr>
            <a:t>Pre-2012 – Meeting Centric</a:t>
          </a:r>
        </a:p>
        <a:p>
          <a:pPr marL="0" lvl="0" indent="0" algn="l" defTabSz="444500">
            <a:lnSpc>
              <a:spcPct val="90000"/>
            </a:lnSpc>
            <a:spcBef>
              <a:spcPct val="0"/>
            </a:spcBef>
            <a:spcAft>
              <a:spcPct val="35000"/>
            </a:spcAft>
            <a:buNone/>
          </a:pPr>
          <a:r>
            <a:rPr lang="en-US" sz="1100" b="1" kern="1200">
              <a:latin typeface="Calibri" panose="020F0502020204030204" pitchFamily="34" charset="0"/>
              <a:cs typeface="Calibri" panose="020F0502020204030204" pitchFamily="34" charset="0"/>
            </a:rPr>
            <a:t>INFORM</a:t>
          </a:r>
          <a:endParaRPr lang="en-US" sz="1000" b="1" kern="1200">
            <a:latin typeface="Calibri" panose="020F0502020204030204" pitchFamily="34" charset="0"/>
            <a:cs typeface="Calibri" panose="020F0502020204030204" pitchFamily="34" charset="0"/>
          </a:endParaRPr>
        </a:p>
      </dsp:txBody>
      <dsp:txXfrm>
        <a:off x="1108" y="24031"/>
        <a:ext cx="2325166" cy="852113"/>
      </dsp:txXfrm>
    </dsp:sp>
    <dsp:sp modelId="{6C0AFA6C-F55B-4AEF-B5D1-C487DC8C5222}">
      <dsp:nvSpPr>
        <dsp:cNvPr id="0" name=""/>
        <dsp:cNvSpPr/>
      </dsp:nvSpPr>
      <dsp:spPr>
        <a:xfrm>
          <a:off x="668919" y="1067245"/>
          <a:ext cx="1576909" cy="2419200"/>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112713"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Attendance at annual Spring Meeting</a:t>
          </a:r>
        </a:p>
        <a:p>
          <a:pPr marL="112713"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Quarterly conference calls</a:t>
          </a:r>
        </a:p>
      </dsp:txBody>
      <dsp:txXfrm>
        <a:off x="715105" y="1113431"/>
        <a:ext cx="1484537" cy="2326828"/>
      </dsp:txXfrm>
    </dsp:sp>
    <dsp:sp modelId="{DB7E0C2F-5E2C-4AA6-A532-CF3BCEB9F271}">
      <dsp:nvSpPr>
        <dsp:cNvPr id="0" name=""/>
        <dsp:cNvSpPr/>
      </dsp:nvSpPr>
      <dsp:spPr>
        <a:xfrm>
          <a:off x="2469300" y="272736"/>
          <a:ext cx="303215" cy="354704"/>
        </a:xfrm>
        <a:prstGeom prst="rightArrow">
          <a:avLst>
            <a:gd name="adj1" fmla="val 60000"/>
            <a:gd name="adj2" fmla="val 50000"/>
          </a:avLst>
        </a:prstGeom>
        <a:solidFill>
          <a:srgbClr val="24484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Calibri" panose="020F0502020204030204" pitchFamily="34" charset="0"/>
            <a:cs typeface="Calibri" panose="020F0502020204030204" pitchFamily="34" charset="0"/>
          </a:endParaRPr>
        </a:p>
      </dsp:txBody>
      <dsp:txXfrm>
        <a:off x="2469300" y="343677"/>
        <a:ext cx="212251" cy="212822"/>
      </dsp:txXfrm>
    </dsp:sp>
    <dsp:sp modelId="{6BFE7370-3862-47A0-8ACF-20CD61036BA0}">
      <dsp:nvSpPr>
        <dsp:cNvPr id="0" name=""/>
        <dsp:cNvSpPr/>
      </dsp:nvSpPr>
      <dsp:spPr>
        <a:xfrm>
          <a:off x="2898379" y="24031"/>
          <a:ext cx="2513310" cy="2713017"/>
        </a:xfrm>
        <a:prstGeom prst="roundRect">
          <a:avLst>
            <a:gd name="adj" fmla="val 10000"/>
          </a:avLst>
        </a:prstGeom>
        <a:solidFill>
          <a:srgbClr val="2448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Calibri" panose="020F0502020204030204" pitchFamily="34" charset="0"/>
              <a:cs typeface="Calibri" panose="020F0502020204030204" pitchFamily="34" charset="0"/>
            </a:rPr>
            <a:t>2013-2014 – Committee-Centric</a:t>
          </a:r>
        </a:p>
        <a:p>
          <a:pPr marL="0" lvl="0" indent="0" algn="l" defTabSz="444500">
            <a:lnSpc>
              <a:spcPct val="90000"/>
            </a:lnSpc>
            <a:spcBef>
              <a:spcPct val="0"/>
            </a:spcBef>
            <a:spcAft>
              <a:spcPct val="35000"/>
            </a:spcAft>
            <a:buNone/>
          </a:pPr>
          <a:r>
            <a:rPr lang="en-US" sz="1100" b="1" kern="1200">
              <a:latin typeface="Calibri" panose="020F0502020204030204" pitchFamily="34" charset="0"/>
              <a:cs typeface="Calibri" panose="020F0502020204030204" pitchFamily="34" charset="0"/>
            </a:rPr>
            <a:t>INVOLVE</a:t>
          </a:r>
          <a:endParaRPr lang="en-US" sz="1000" b="1" kern="1200">
            <a:latin typeface="Calibri" panose="020F0502020204030204" pitchFamily="34" charset="0"/>
            <a:cs typeface="Calibri" panose="020F0502020204030204" pitchFamily="34" charset="0"/>
          </a:endParaRPr>
        </a:p>
      </dsp:txBody>
      <dsp:txXfrm>
        <a:off x="2898379" y="24031"/>
        <a:ext cx="2513310" cy="852113"/>
      </dsp:txXfrm>
    </dsp:sp>
    <dsp:sp modelId="{B4A3BF9E-DDAF-4B1D-A19A-B8C75FBEE84E}">
      <dsp:nvSpPr>
        <dsp:cNvPr id="0" name=""/>
        <dsp:cNvSpPr/>
      </dsp:nvSpPr>
      <dsp:spPr>
        <a:xfrm>
          <a:off x="3781994" y="1067245"/>
          <a:ext cx="1540024" cy="2419200"/>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112713"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Full engagement in Committees:</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Expectations defined</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Recruitment</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Orientation</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Tools</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Training</a:t>
          </a:r>
        </a:p>
      </dsp:txBody>
      <dsp:txXfrm>
        <a:off x="3827100" y="1112351"/>
        <a:ext cx="1449812" cy="2328988"/>
      </dsp:txXfrm>
    </dsp:sp>
    <dsp:sp modelId="{052D4458-7AA9-4A8F-8ABF-8FC5AD9907AF}">
      <dsp:nvSpPr>
        <dsp:cNvPr id="0" name=""/>
        <dsp:cNvSpPr/>
      </dsp:nvSpPr>
      <dsp:spPr>
        <a:xfrm>
          <a:off x="5554715" y="272736"/>
          <a:ext cx="303215" cy="354704"/>
        </a:xfrm>
        <a:prstGeom prst="rightArrow">
          <a:avLst>
            <a:gd name="adj1" fmla="val 60000"/>
            <a:gd name="adj2" fmla="val 50000"/>
          </a:avLst>
        </a:prstGeom>
        <a:solidFill>
          <a:srgbClr val="24484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Calibri" panose="020F0502020204030204" pitchFamily="34" charset="0"/>
            <a:cs typeface="Calibri" panose="020F0502020204030204" pitchFamily="34" charset="0"/>
          </a:endParaRPr>
        </a:p>
      </dsp:txBody>
      <dsp:txXfrm>
        <a:off x="5554715" y="343677"/>
        <a:ext cx="212251" cy="212822"/>
      </dsp:txXfrm>
    </dsp:sp>
    <dsp:sp modelId="{DF47DFBC-1B9F-4075-922F-DF5CE8294C5D}">
      <dsp:nvSpPr>
        <dsp:cNvPr id="0" name=""/>
        <dsp:cNvSpPr/>
      </dsp:nvSpPr>
      <dsp:spPr>
        <a:xfrm>
          <a:off x="5983793" y="24031"/>
          <a:ext cx="2135142" cy="2713017"/>
        </a:xfrm>
        <a:prstGeom prst="roundRect">
          <a:avLst>
            <a:gd name="adj" fmla="val 10000"/>
          </a:avLst>
        </a:prstGeom>
        <a:solidFill>
          <a:srgbClr val="2448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Calibri" panose="020F0502020204030204" pitchFamily="34" charset="0"/>
              <a:cs typeface="Calibri" panose="020F0502020204030204" pitchFamily="34" charset="0"/>
            </a:rPr>
            <a:t>2015-2020  Product-Centric</a:t>
          </a:r>
        </a:p>
        <a:p>
          <a:pPr marL="0" lvl="0" indent="0" algn="l" defTabSz="444500">
            <a:lnSpc>
              <a:spcPct val="90000"/>
            </a:lnSpc>
            <a:spcBef>
              <a:spcPct val="0"/>
            </a:spcBef>
            <a:spcAft>
              <a:spcPct val="35000"/>
            </a:spcAft>
            <a:buNone/>
          </a:pPr>
          <a:r>
            <a:rPr lang="en-US" sz="1100" b="1" kern="1200">
              <a:latin typeface="Calibri" panose="020F0502020204030204" pitchFamily="34" charset="0"/>
              <a:cs typeface="Calibri" panose="020F0502020204030204" pitchFamily="34" charset="0"/>
            </a:rPr>
            <a:t>COLLABORATE</a:t>
          </a:r>
          <a:endParaRPr lang="en-US" sz="1000" b="1" kern="1200">
            <a:latin typeface="Calibri" panose="020F0502020204030204" pitchFamily="34" charset="0"/>
            <a:cs typeface="Calibri" panose="020F0502020204030204" pitchFamily="34" charset="0"/>
          </a:endParaRPr>
        </a:p>
      </dsp:txBody>
      <dsp:txXfrm>
        <a:off x="5983793" y="24031"/>
        <a:ext cx="2135142" cy="852113"/>
      </dsp:txXfrm>
    </dsp:sp>
    <dsp:sp modelId="{82C476DE-64E7-4076-BD4C-9A40B0385F59}">
      <dsp:nvSpPr>
        <dsp:cNvPr id="0" name=""/>
        <dsp:cNvSpPr/>
      </dsp:nvSpPr>
      <dsp:spPr>
        <a:xfrm>
          <a:off x="6470299" y="1067245"/>
          <a:ext cx="1567449" cy="2419200"/>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112713"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Full engagement in trial lifecycle:</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Ideation</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Prioritization</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Protocol &amp; consent development</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Trial conduct</a:t>
          </a:r>
        </a:p>
        <a:p>
          <a:pPr marL="168275" lvl="1" indent="-112713" algn="l" defTabSz="444500">
            <a:lnSpc>
              <a:spcPct val="100000"/>
            </a:lnSpc>
            <a:spcBef>
              <a:spcPct val="0"/>
            </a:spcBef>
            <a:spcAft>
              <a:spcPts val="0"/>
            </a:spcAft>
            <a:buChar char="•"/>
          </a:pPr>
          <a:r>
            <a:rPr lang="en-US" sz="1000" kern="1200">
              <a:latin typeface="Calibri" panose="020F0502020204030204" pitchFamily="34" charset="0"/>
              <a:cs typeface="Calibri" panose="020F0502020204030204" pitchFamily="34" charset="0"/>
            </a:rPr>
            <a:t>Dissemination of results</a:t>
          </a:r>
        </a:p>
      </dsp:txBody>
      <dsp:txXfrm>
        <a:off x="6516208" y="1113154"/>
        <a:ext cx="1475631" cy="2327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0717-2998-499A-8800-0070C78DAD2A}">
      <dsp:nvSpPr>
        <dsp:cNvPr id="0" name=""/>
        <dsp:cNvSpPr/>
      </dsp:nvSpPr>
      <dsp:spPr>
        <a:xfrm rot="5400000">
          <a:off x="3739615" y="125946"/>
          <a:ext cx="1889974" cy="1644278"/>
        </a:xfrm>
        <a:prstGeom prst="hexagon">
          <a:avLst>
            <a:gd name="adj" fmla="val 25000"/>
            <a:gd name="vf" fmla="val 115470"/>
          </a:avLst>
        </a:prstGeom>
        <a:solidFill>
          <a:srgbClr val="027F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rgbClr val="FFFFFF"/>
            </a:solidFill>
            <a:latin typeface="Montserrat" panose="00000500000000000000" pitchFamily="2" charset="0"/>
            <a:ea typeface="+mn-ea"/>
            <a:cs typeface="+mn-cs"/>
          </a:endParaRPr>
        </a:p>
      </dsp:txBody>
      <dsp:txXfrm rot="-5400000">
        <a:off x="4118696" y="297619"/>
        <a:ext cx="1131812" cy="1300932"/>
      </dsp:txXfrm>
    </dsp:sp>
    <dsp:sp modelId="{69E8DD9A-4167-4B52-BA4E-F4CDE65E011C}">
      <dsp:nvSpPr>
        <dsp:cNvPr id="0" name=""/>
        <dsp:cNvSpPr/>
      </dsp:nvSpPr>
      <dsp:spPr>
        <a:xfrm>
          <a:off x="3638667" y="368993"/>
          <a:ext cx="2109212" cy="113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ontserrat" panose="00000500000000000000" pitchFamily="2" charset="0"/>
            </a:rPr>
            <a:t>Age</a:t>
          </a:r>
        </a:p>
      </dsp:txBody>
      <dsp:txXfrm>
        <a:off x="3638667" y="368993"/>
        <a:ext cx="2109212" cy="1133984"/>
      </dsp:txXfrm>
    </dsp:sp>
    <dsp:sp modelId="{4FAB8E00-4C40-4B0E-819C-9714E66F280E}">
      <dsp:nvSpPr>
        <dsp:cNvPr id="0" name=""/>
        <dsp:cNvSpPr/>
      </dsp:nvSpPr>
      <dsp:spPr>
        <a:xfrm rot="5400000">
          <a:off x="1963794" y="125946"/>
          <a:ext cx="1889974" cy="1644278"/>
        </a:xfrm>
        <a:prstGeom prst="hexagon">
          <a:avLst>
            <a:gd name="adj" fmla="val 2500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ontserrat" panose="00000500000000000000" pitchFamily="2" charset="0"/>
            </a:rPr>
            <a:t>Cancer Type</a:t>
          </a:r>
        </a:p>
      </dsp:txBody>
      <dsp:txXfrm rot="-5400000">
        <a:off x="2342875" y="297619"/>
        <a:ext cx="1131812" cy="1300932"/>
      </dsp:txXfrm>
    </dsp:sp>
    <dsp:sp modelId="{0D6EDDD3-F55F-47C7-A92E-2CF5B1B07411}">
      <dsp:nvSpPr>
        <dsp:cNvPr id="0" name=""/>
        <dsp:cNvSpPr/>
      </dsp:nvSpPr>
      <dsp:spPr>
        <a:xfrm rot="5400000">
          <a:off x="2848303" y="1730156"/>
          <a:ext cx="1889974" cy="1644278"/>
        </a:xfrm>
        <a:prstGeom prst="hexagon">
          <a:avLst>
            <a:gd name="adj" fmla="val 25000"/>
            <a:gd name="vf" fmla="val 115470"/>
          </a:avLst>
        </a:prstGeom>
        <a:solidFill>
          <a:srgbClr val="015C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rgbClr val="FFFFFF"/>
            </a:solidFill>
            <a:latin typeface="Montserrat" panose="00000500000000000000" pitchFamily="2" charset="0"/>
            <a:ea typeface="+mn-ea"/>
            <a:cs typeface="+mn-cs"/>
          </a:endParaRPr>
        </a:p>
      </dsp:txBody>
      <dsp:txXfrm rot="-5400000">
        <a:off x="3227384" y="1901829"/>
        <a:ext cx="1131812" cy="1300932"/>
      </dsp:txXfrm>
    </dsp:sp>
    <dsp:sp modelId="{B969E6AF-1C71-4925-8D99-D9E218310231}">
      <dsp:nvSpPr>
        <dsp:cNvPr id="0" name=""/>
        <dsp:cNvSpPr/>
      </dsp:nvSpPr>
      <dsp:spPr>
        <a:xfrm>
          <a:off x="2311529" y="3548535"/>
          <a:ext cx="1246319" cy="113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2311529" y="3548535"/>
        <a:ext cx="1246319" cy="1133984"/>
      </dsp:txXfrm>
    </dsp:sp>
    <dsp:sp modelId="{E0BD4C38-BBAB-4E6E-AFBE-AC2D17C6B109}">
      <dsp:nvSpPr>
        <dsp:cNvPr id="0" name=""/>
        <dsp:cNvSpPr/>
      </dsp:nvSpPr>
      <dsp:spPr>
        <a:xfrm rot="5400000">
          <a:off x="4624123" y="1730156"/>
          <a:ext cx="1889974" cy="1644278"/>
        </a:xfrm>
        <a:prstGeom prst="hexagon">
          <a:avLst>
            <a:gd name="adj" fmla="val 25000"/>
            <a:gd name="vf" fmla="val 11547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003204" y="1901829"/>
        <a:ext cx="1131812" cy="1300932"/>
      </dsp:txXfrm>
    </dsp:sp>
    <dsp:sp modelId="{58CA1878-CADD-4E58-8BE6-56C97FB4A99F}">
      <dsp:nvSpPr>
        <dsp:cNvPr id="0" name=""/>
        <dsp:cNvSpPr/>
      </dsp:nvSpPr>
      <dsp:spPr>
        <a:xfrm rot="5400000">
          <a:off x="3739615" y="3334367"/>
          <a:ext cx="1889974" cy="1644278"/>
        </a:xfrm>
        <a:prstGeom prst="hexagon">
          <a:avLst>
            <a:gd name="adj" fmla="val 2500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4118696" y="3506040"/>
        <a:ext cx="1131812" cy="1300932"/>
      </dsp:txXfrm>
    </dsp:sp>
    <dsp:sp modelId="{AE831141-6AE9-4704-94E4-1C1FED325A26}">
      <dsp:nvSpPr>
        <dsp:cNvPr id="0" name=""/>
        <dsp:cNvSpPr/>
      </dsp:nvSpPr>
      <dsp:spPr>
        <a:xfrm>
          <a:off x="5556637" y="3589514"/>
          <a:ext cx="2109212" cy="1133984"/>
        </a:xfrm>
        <a:prstGeom prst="rect">
          <a:avLst/>
        </a:prstGeom>
        <a:noFill/>
        <a:ln>
          <a:noFill/>
        </a:ln>
        <a:effectLst/>
      </dsp:spPr>
      <dsp:style>
        <a:lnRef idx="0">
          <a:scrgbClr r="0" g="0" b="0"/>
        </a:lnRef>
        <a:fillRef idx="0">
          <a:scrgbClr r="0" g="0" b="0"/>
        </a:fillRef>
        <a:effectRef idx="0">
          <a:scrgbClr r="0" g="0" b="0"/>
        </a:effectRef>
        <a:fontRef idx="minor"/>
      </dsp:style>
    </dsp:sp>
    <dsp:sp modelId="{5420DD47-3B8A-4A49-B571-69AFB1FE6BB3}">
      <dsp:nvSpPr>
        <dsp:cNvPr id="0" name=""/>
        <dsp:cNvSpPr/>
      </dsp:nvSpPr>
      <dsp:spPr>
        <a:xfrm rot="5400000">
          <a:off x="1963794" y="3334367"/>
          <a:ext cx="1889974" cy="1644278"/>
        </a:xfrm>
        <a:prstGeom prst="hexagon">
          <a:avLst>
            <a:gd name="adj" fmla="val 25000"/>
            <a:gd name="vf" fmla="val 115470"/>
          </a:avLst>
        </a:prstGeom>
        <a:solidFill>
          <a:srgbClr val="007A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ontserrat" panose="00000500000000000000" pitchFamily="2" charset="0"/>
            </a:rPr>
            <a:t>Clinical Trial type</a:t>
          </a:r>
        </a:p>
      </dsp:txBody>
      <dsp:txXfrm rot="-5400000">
        <a:off x="2342875" y="3506040"/>
        <a:ext cx="1131812" cy="13009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34C2401D-7E30-43A5-A2F3-3943EEAC4187}" type="datetimeFigureOut">
              <a:rPr lang="en-US" smtClean="0"/>
              <a:t>8/21/2024</a:t>
            </a:fld>
            <a:endParaRPr lang="en-US" dirty="0"/>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A68242CD-7FF2-4E7F-9C1D-49570FE7AC2F}" type="slidenum">
              <a:rPr lang="en-US" smtClean="0"/>
              <a:t>‹#›</a:t>
            </a:fld>
            <a:endParaRPr lang="en-US" dirty="0"/>
          </a:p>
        </p:txBody>
      </p:sp>
    </p:spTree>
    <p:extLst>
      <p:ext uri="{BB962C8B-B14F-4D97-AF65-F5344CB8AC3E}">
        <p14:creationId xmlns:p14="http://schemas.microsoft.com/office/powerpoint/2010/main" val="166435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anetwork.com/journals/jamanetworkopen/fullarticle/2817479#zoi240246r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Likelihood of launch was 13 percentage points</a:t>
            </a:r>
          </a:p>
          <a:p>
            <a:r>
              <a:rPr lang="en-US" dirty="0"/>
              <a:t>higher for adaptive trials than for all trials</a:t>
            </a:r>
          </a:p>
          <a:p>
            <a:r>
              <a:rPr lang="en-US" dirty="0"/>
              <a:t>(control), while for patient-centric trials it was</a:t>
            </a:r>
          </a:p>
          <a:p>
            <a:r>
              <a:rPr lang="en-US" dirty="0"/>
              <a:t>19 points higher, for precision medicine trials it</a:t>
            </a:r>
          </a:p>
          <a:p>
            <a:r>
              <a:rPr lang="en-US" dirty="0"/>
              <a:t>was 10 points higher</a:t>
            </a:r>
          </a:p>
        </p:txBody>
      </p:sp>
      <p:sp>
        <p:nvSpPr>
          <p:cNvPr id="4" name="Slide Number Placeholder 3"/>
          <p:cNvSpPr>
            <a:spLocks noGrp="1"/>
          </p:cNvSpPr>
          <p:nvPr>
            <p:ph type="sldNum" sz="quarter" idx="5"/>
          </p:nvPr>
        </p:nvSpPr>
        <p:spPr/>
        <p:txBody>
          <a:bodyPr/>
          <a:lstStyle/>
          <a:p>
            <a:fld id="{6D016784-D577-48B5-8CCA-144684CA87C3}" type="slidenum">
              <a:rPr lang="en-US" smtClean="0"/>
              <a:t>5</a:t>
            </a:fld>
            <a:endParaRPr lang="en-US"/>
          </a:p>
        </p:txBody>
      </p:sp>
    </p:spTree>
    <p:extLst>
      <p:ext uri="{BB962C8B-B14F-4D97-AF65-F5344CB8AC3E}">
        <p14:creationId xmlns:p14="http://schemas.microsoft.com/office/powerpoint/2010/main" val="3717391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D61682-12BC-1E49-AB8E-0135993DFE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70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to collect patient experience data that are accurate and representative of the intended patient population (Guidance 1) </a:t>
            </a:r>
          </a:p>
          <a:p>
            <a:r>
              <a:rPr lang="en-US" dirty="0"/>
              <a:t>Approaches to identifying what is most important to patients with respect to their experience as it relates to burden of disease/condition and burden of treatment (Guidance 2)</a:t>
            </a:r>
          </a:p>
          <a:p>
            <a:r>
              <a:rPr lang="en-US" dirty="0"/>
              <a:t>Approaches to selecting, modifying, developing, and validating clinical outcome assessments (COAs) to measure outcomes of importance to patients in clinical trials (Guidance 3)</a:t>
            </a:r>
          </a:p>
          <a:p>
            <a:r>
              <a:rPr lang="en-US" dirty="0"/>
              <a:t>Methods, standards, and technologies to collect and analyze COA data for regulatory decision-making, including selecting the COA-based endpoint and determining clinically meaningful change in that endpoint (Guidance 4)</a:t>
            </a:r>
          </a:p>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30</a:t>
            </a:fld>
            <a:endParaRPr lang="en-US" dirty="0"/>
          </a:p>
        </p:txBody>
      </p:sp>
    </p:spTree>
    <p:extLst>
      <p:ext uri="{BB962C8B-B14F-4D97-AF65-F5344CB8AC3E}">
        <p14:creationId xmlns:p14="http://schemas.microsoft.com/office/powerpoint/2010/main" val="58135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everyone, and thank you for attending this important workshop.  </a:t>
            </a:r>
          </a:p>
        </p:txBody>
      </p:sp>
      <p:sp>
        <p:nvSpPr>
          <p:cNvPr id="4" name="Slide Number Placeholder 3"/>
          <p:cNvSpPr>
            <a:spLocks noGrp="1"/>
          </p:cNvSpPr>
          <p:nvPr>
            <p:ph type="sldNum" sz="quarter" idx="5"/>
          </p:nvPr>
        </p:nvSpPr>
        <p:spPr/>
        <p:txBody>
          <a:bodyPr/>
          <a:lstStyle/>
          <a:p>
            <a:fld id="{A68242CD-7FF2-4E7F-9C1D-49570FE7AC2F}" type="slidenum">
              <a:rPr lang="en-US" smtClean="0"/>
              <a:t>6</a:t>
            </a:fld>
            <a:endParaRPr lang="en-US" dirty="0"/>
          </a:p>
        </p:txBody>
      </p:sp>
    </p:spTree>
    <p:extLst>
      <p:ext uri="{BB962C8B-B14F-4D97-AF65-F5344CB8AC3E}">
        <p14:creationId xmlns:p14="http://schemas.microsoft.com/office/powerpoint/2010/main" val="105363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So why are we a leading Patient Engagement Model – what sets us apart?</a:t>
            </a:r>
          </a:p>
          <a:p>
            <a:r>
              <a:rPr lang="en-CA" dirty="0"/>
              <a:t>Patient Engagement in CCTG was implemented in a phased approach.</a:t>
            </a:r>
          </a:p>
          <a:p>
            <a:r>
              <a:rPr lang="en-CA" dirty="0"/>
              <a:t>Patients were first invited to attend CCTG’s meetings in the early 90’s and were primarily meeting attendees, an IAP2 “Inform” level</a:t>
            </a:r>
          </a:p>
          <a:p>
            <a:r>
              <a:rPr lang="en-CA" dirty="0"/>
              <a:t>In 2013 expectations were redefined, recruitment, orientation, training and tools were developed to enable engagement in meetings, better enabling investigators to call upon their patient reps to provide input into discussions, an “Involve” level of engagement.</a:t>
            </a:r>
          </a:p>
          <a:p>
            <a:r>
              <a:rPr lang="en-CA" dirty="0"/>
              <a:t>In 2015-16 we upped engagement with full participation in the trial lifecycle, from ideation through to trial closure. – this brought us to an IAP2 “Collaborate” level of engagement.</a:t>
            </a:r>
          </a:p>
          <a:p>
            <a:endParaRPr lang="en-CA" dirty="0"/>
          </a:p>
          <a:p>
            <a:r>
              <a:rPr lang="en-CA" dirty="0"/>
              <a:t>Still today, most organizations are at an “Inform” or “Involve” level of engagement.</a:t>
            </a:r>
          </a:p>
          <a:p>
            <a:endParaRPr lang="en-CA" dirty="0"/>
          </a:p>
          <a:p>
            <a:pPr marL="0" indent="0">
              <a:buNone/>
            </a:pPr>
            <a:endParaRPr lang="en-CA" dirty="0"/>
          </a:p>
          <a:p>
            <a:pPr marL="0" indent="0">
              <a:buNone/>
            </a:pPr>
            <a:endParaRPr lang="en-CA" dirty="0"/>
          </a:p>
          <a:p>
            <a:pPr marL="228600" indent="-228600">
              <a:buAutoNum type="arabicParen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22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Franklin Gothic Book"/>
                <a:ea typeface="+mn-ea"/>
                <a:cs typeface="+mn-cs"/>
              </a:rPr>
              <a:t>So why does this set us apart?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Franklin Gothic Book"/>
                <a:ea typeface="+mn-ea"/>
                <a:cs typeface="+mn-cs"/>
              </a:rPr>
              <a:t>Because through the developed and implemented the processes, tools and training material reps formally contribute formally at each indicated point in our clinical trial lifecycle.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Franklin Gothic Book"/>
                <a:ea typeface="+mn-ea"/>
                <a:cs typeface="+mn-cs"/>
              </a:rPr>
              <a:t>This happens with every CCTG trial as it passes through these phases.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000000"/>
              </a:solidFill>
              <a:effectLst/>
              <a:uLnTx/>
              <a:uFillTx/>
              <a:latin typeface="Franklin Gothic Book"/>
              <a:ea typeface="+mn-ea"/>
              <a:cs typeface="+mn-cs"/>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508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Magnitude of barriers for each domain for academic sites, community sites, and all sites combined. The P value was derived from a z score in a random effects model. A two-sided test was used.
</a:t>
            </a: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179B76-C058-48F2-8102-83C22EDA83FA}" type="slidenum">
              <a:rPr lang="en-US" altLang="en-US" sz="1200"/>
              <a:t>13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trials offer the best care for patients with cancer but that less than 5% of patients enroll in trials worldwide.</a:t>
            </a:r>
            <a:r>
              <a:rPr lang="en-US" baseline="30000" dirty="0">
                <a:hlinkClick r:id="rId3"/>
              </a:rPr>
              <a:t>1</a:t>
            </a:r>
            <a:endParaRPr lang="en-US" baseline="30000" dirty="0"/>
          </a:p>
          <a:p>
            <a:endParaRPr lang="en-US" baseline="30000" dirty="0"/>
          </a:p>
          <a:p>
            <a:r>
              <a:rPr lang="en-US" baseline="0" dirty="0"/>
              <a:t>DCT whether using digital tools to support trial conduct directly between sponsor and patient or by enabling remote or shared patient management among a cluster of sites may create additional opportunities for interested patients to participate in trials.</a:t>
            </a:r>
          </a:p>
          <a:p>
            <a:endParaRPr lang="en-US" baseline="0" dirty="0"/>
          </a:p>
          <a:p>
            <a:r>
              <a:rPr lang="en-US" baseline="0" dirty="0"/>
              <a:t>DCTs may expand recruitment, facilitate consent, and reduce costs and improve quality of data collection using digital tools</a:t>
            </a:r>
          </a:p>
          <a:p>
            <a:endParaRPr lang="en-US" baseline="0" dirty="0"/>
          </a:p>
          <a:p>
            <a:r>
              <a:rPr lang="en-US" baseline="0" dirty="0"/>
              <a:t>Reduce geographic barriers, costs and time toxicity for patients through shared patient trial management within a local network of trial site and satellite health service providers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15</a:t>
            </a:fld>
            <a:endParaRPr lang="en-US"/>
          </a:p>
        </p:txBody>
      </p:sp>
    </p:spTree>
    <p:extLst>
      <p:ext uri="{BB962C8B-B14F-4D97-AF65-F5344CB8AC3E}">
        <p14:creationId xmlns:p14="http://schemas.microsoft.com/office/powerpoint/2010/main" val="424662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dirty="0"/>
              <a:t>Bloomberg New Economy International Cancer Coalition conducted a survey study of 8 biopharmaceutical companies representing 33% of the oncology marketplace,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Respondents noted key drivers were competition for patients, improving technologies, expectations of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objectives of industry DCTs were to broaden access, speed and diversity</a:t>
            </a:r>
          </a:p>
        </p:txBody>
      </p:sp>
      <p:sp>
        <p:nvSpPr>
          <p:cNvPr id="4" name="Slide Number Placeholder 3"/>
          <p:cNvSpPr>
            <a:spLocks noGrp="1"/>
          </p:cNvSpPr>
          <p:nvPr>
            <p:ph type="sldNum" sz="quarter" idx="5"/>
          </p:nvPr>
        </p:nvSpPr>
        <p:spPr/>
        <p:txBody>
          <a:bodyPr/>
          <a:lstStyle/>
          <a:p>
            <a:fld id="{D14D9E9D-93A9-4E6A-8E42-DC0055A8528E}" type="slidenum">
              <a:rPr lang="en-US" smtClean="0"/>
              <a:t>16</a:t>
            </a:fld>
            <a:endParaRPr lang="en-US"/>
          </a:p>
        </p:txBody>
      </p:sp>
    </p:spTree>
    <p:extLst>
      <p:ext uri="{BB962C8B-B14F-4D97-AF65-F5344CB8AC3E}">
        <p14:creationId xmlns:p14="http://schemas.microsoft.com/office/powerpoint/2010/main" val="366210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17</a:t>
            </a:fld>
            <a:endParaRPr lang="en-US" dirty="0"/>
          </a:p>
        </p:txBody>
      </p:sp>
    </p:spTree>
    <p:extLst>
      <p:ext uri="{BB962C8B-B14F-4D97-AF65-F5344CB8AC3E}">
        <p14:creationId xmlns:p14="http://schemas.microsoft.com/office/powerpoint/2010/main" val="127290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DCT trials will continue to expand in numbers </a:t>
            </a:r>
          </a:p>
          <a:p>
            <a:r>
              <a:rPr lang="en-US" dirty="0"/>
              <a:t>A local network/hub-spoke of cluster of sites </a:t>
            </a:r>
            <a:r>
              <a:rPr lang="en-US"/>
              <a:t>is feasible to set up</a:t>
            </a:r>
          </a:p>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21</a:t>
            </a:fld>
            <a:endParaRPr lang="en-US"/>
          </a:p>
        </p:txBody>
      </p:sp>
    </p:spTree>
    <p:extLst>
      <p:ext uri="{BB962C8B-B14F-4D97-AF65-F5344CB8AC3E}">
        <p14:creationId xmlns:p14="http://schemas.microsoft.com/office/powerpoint/2010/main" val="1518906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4" y="1412776"/>
            <a:ext cx="10369152" cy="1872208"/>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4" y="3501008"/>
            <a:ext cx="10369152" cy="1368152"/>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4" y="5085185"/>
            <a:ext cx="10369152" cy="108012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2139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5" y="1412776"/>
            <a:ext cx="10369152" cy="1872208"/>
          </a:xfrm>
          <a:prstGeom prst="rect">
            <a:avLst/>
          </a:prstGeom>
        </p:spPr>
        <p:txBody>
          <a:bodyPr>
            <a:normAutofit/>
          </a:bodyPr>
          <a:lstStyle>
            <a:lvl1pPr algn="ctr">
              <a:defRPr sz="4532"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5" y="3501008"/>
            <a:ext cx="10369152" cy="1368152"/>
          </a:xfrm>
          <a:prstGeom prst="rect">
            <a:avLst/>
          </a:prstGeom>
        </p:spPr>
        <p:txBody>
          <a:bodyPr>
            <a:normAutofit/>
          </a:bodyPr>
          <a:lstStyle>
            <a:lvl1pPr algn="ctr">
              <a:defRPr sz="3466">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5" y="5085186"/>
            <a:ext cx="10369152" cy="1080120"/>
          </a:xfrm>
          <a:prstGeom prst="rect">
            <a:avLst/>
          </a:prstGeom>
        </p:spPr>
        <p:txBody>
          <a:bodyPr>
            <a:normAutofit/>
          </a:bodyPr>
          <a:lstStyle>
            <a:lvl1pPr algn="ctr">
              <a:defRPr sz="24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191065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Empt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5442687" y="8345942"/>
            <a:ext cx="2772497" cy="523220"/>
          </a:xfrm>
          <a:prstGeom prst="rect">
            <a:avLst/>
          </a:prstGeom>
          <a:noFill/>
        </p:spPr>
        <p:txBody>
          <a:bodyPr wrap="square" rtlCol="0">
            <a:spAutoFit/>
          </a:bodyPr>
          <a:lstStyle/>
          <a:p>
            <a:r>
              <a:rPr lang="en-US" sz="1400" b="1" dirty="0">
                <a:solidFill>
                  <a:srgbClr val="FFFFFF"/>
                </a:solidFill>
                <a:latin typeface="Avenir Black" charset="0"/>
                <a:ea typeface="Avenir Black" charset="0"/>
                <a:cs typeface="Avenir Black" charset="0"/>
              </a:rPr>
              <a:t>#PathToCure</a:t>
            </a:r>
          </a:p>
          <a:p>
            <a:r>
              <a:rPr lang="en-US" sz="1400" b="1" dirty="0">
                <a:solidFill>
                  <a:srgbClr val="FFFFFF"/>
                </a:solidFill>
                <a:latin typeface="Avenir Black" charset="0"/>
                <a:ea typeface="Avenir Black" charset="0"/>
                <a:cs typeface="Avenir Black" charset="0"/>
              </a:rPr>
              <a:t>#ClinicalAcceleratorCRI</a:t>
            </a:r>
          </a:p>
        </p:txBody>
      </p:sp>
      <p:sp>
        <p:nvSpPr>
          <p:cNvPr id="7" name="Title 2"/>
          <p:cNvSpPr>
            <a:spLocks noGrp="1"/>
          </p:cNvSpPr>
          <p:nvPr>
            <p:ph type="title"/>
          </p:nvPr>
        </p:nvSpPr>
        <p:spPr>
          <a:xfrm>
            <a:off x="605639" y="365125"/>
            <a:ext cx="10747943" cy="464683"/>
          </a:xfrm>
          <a:prstGeom prst="rect">
            <a:avLst/>
          </a:prstGeom>
        </p:spPr>
        <p:txBody>
          <a:bodyPr/>
          <a:lstStyle>
            <a:lvl1pPr>
              <a:defRPr sz="2200" b="1" cap="all" baseline="0">
                <a:solidFill>
                  <a:schemeClr val="tx1"/>
                </a:solidFill>
                <a:latin typeface="Avenir Heavy" charset="0"/>
              </a:defRPr>
            </a:lvl1pPr>
          </a:lstStyle>
          <a:p>
            <a:r>
              <a:rPr lang="en-US" dirty="0"/>
              <a:t>Click to edit Master title style</a:t>
            </a:r>
          </a:p>
        </p:txBody>
      </p:sp>
    </p:spTree>
    <p:extLst>
      <p:ext uri="{BB962C8B-B14F-4D97-AF65-F5344CB8AC3E}">
        <p14:creationId xmlns:p14="http://schemas.microsoft.com/office/powerpoint/2010/main" val="44213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425029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92229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425029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2099427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425029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02300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425029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217991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1960644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280157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24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2523194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952869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700840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170557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146015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935190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935769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1697503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79685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Title</a:t>
            </a:r>
          </a:p>
        </p:txBody>
      </p:sp>
      <p:sp>
        <p:nvSpPr>
          <p:cNvPr id="3" name="Content Placeholder 2"/>
          <p:cNvSpPr>
            <a:spLocks noGrp="1"/>
          </p:cNvSpPr>
          <p:nvPr>
            <p:ph idx="1"/>
          </p:nvPr>
        </p:nvSpPr>
        <p:spPr/>
        <p:txBody>
          <a:bodyPr>
            <a:normAutofit/>
          </a:bodyPr>
          <a:lstStyle>
            <a:lvl1pPr marL="179388" indent="-179388">
              <a:buClr>
                <a:srgbClr val="519136"/>
              </a:buClr>
              <a:buFont typeface="Arial" panose="020B0604020202020204" pitchFamily="34" charset="0"/>
              <a:buChar char="•"/>
              <a:defRPr sz="3200" b="0">
                <a:latin typeface="Calibri" panose="020F0502020204030204" pitchFamily="34" charset="0"/>
                <a:cs typeface="Calibri" panose="020F0502020204030204" pitchFamily="34" charset="0"/>
              </a:defRPr>
            </a:lvl1pPr>
            <a:lvl3pPr>
              <a:defRPr sz="2800" b="0">
                <a:latin typeface="Calibri" panose="020F0502020204030204" pitchFamily="34" charset="0"/>
                <a:cs typeface="Calibri" panose="020F0502020204030204" pitchFamily="34" charset="0"/>
              </a:defRPr>
            </a:lvl3pPr>
            <a:lvl4pPr>
              <a:defRPr sz="2800" b="0">
                <a:latin typeface="Calibri" panose="020F0502020204030204" pitchFamily="34" charset="0"/>
                <a:cs typeface="Calibri" panose="020F0502020204030204" pitchFamily="34" charset="0"/>
              </a:defRPr>
            </a:lvl4pPr>
            <a:lvl5pPr>
              <a:defRPr sz="2400" b="0">
                <a:latin typeface="Calibri" panose="020F0502020204030204" pitchFamily="34" charset="0"/>
                <a:cs typeface="Calibri" panose="020F0502020204030204" pitchFamily="34" charset="0"/>
              </a:defRPr>
            </a:lvl5pPr>
            <a:lvl6pPr>
              <a:defRPr sz="2000" b="0">
                <a:latin typeface="Calibri" panose="020F0502020204030204" pitchFamily="34" charset="0"/>
                <a:cs typeface="Calibri" panose="020F0502020204030204" pitchFamily="34" charset="0"/>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371" y="838200"/>
            <a:ext cx="5376597" cy="5471120"/>
          </a:xfrm>
        </p:spPr>
        <p:txBody>
          <a:bodyPr/>
          <a:lstStyle>
            <a:lvl1pPr marL="179388" indent="-179388">
              <a:buFont typeface="Arial" panose="020B0604020202020204" pitchFamily="34" charset="0"/>
              <a:buChar char="•"/>
              <a:defRPr sz="2400"/>
            </a:lvl1pPr>
            <a:lvl2pPr>
              <a:defRPr sz="2200"/>
            </a:lvl2pPr>
            <a:lvl3pPr>
              <a:defRPr sz="2200"/>
            </a:lvl3pPr>
            <a:lvl4pPr>
              <a:defRPr sz="2000"/>
            </a:lvl4pPr>
            <a:lvl5pPr>
              <a:defRPr sz="1800"/>
            </a:lvl5pPr>
            <a:lvl6pPr>
              <a:defRPr sz="16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hasCustomPrompt="1"/>
          </p:nvPr>
        </p:nvSpPr>
        <p:spPr>
          <a:xfrm>
            <a:off x="6266688" y="838200"/>
            <a:ext cx="5493941" cy="547112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3137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hasCustomPrompt="1"/>
          </p:nvPr>
        </p:nvSpPr>
        <p:spPr>
          <a:xfrm>
            <a:off x="628802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1" name="Text Placeholder 4"/>
          <p:cNvSpPr>
            <a:spLocks noGrp="1"/>
          </p:cNvSpPr>
          <p:nvPr>
            <p:ph type="body" sz="quarter" idx="13" hasCustomPrompt="1"/>
          </p:nvPr>
        </p:nvSpPr>
        <p:spPr>
          <a:xfrm>
            <a:off x="6263840"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431371"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431800" y="762001"/>
            <a:ext cx="11328400" cy="4755231"/>
          </a:xfrm>
        </p:spPr>
        <p:txBody>
          <a:bodyPr/>
          <a:lstStyle>
            <a:lvl1pPr marL="0" indent="0">
              <a:buNone/>
              <a:defRPr/>
            </a:lvl1pPr>
          </a:lstStyle>
          <a:p>
            <a:r>
              <a:rPr lang="en-US" dirty="0"/>
              <a:t>Click icon to add picture</a:t>
            </a:r>
            <a:endParaRPr lang="en-CA" dirty="0"/>
          </a:p>
        </p:txBody>
      </p:sp>
      <p:sp>
        <p:nvSpPr>
          <p:cNvPr id="4" name="Text Placeholder 3"/>
          <p:cNvSpPr>
            <a:spLocks noGrp="1"/>
          </p:cNvSpPr>
          <p:nvPr>
            <p:ph type="body" sz="quarter" idx="11" hasCustomPrompt="1"/>
          </p:nvPr>
        </p:nvSpPr>
        <p:spPr>
          <a:xfrm>
            <a:off x="431800" y="5734076"/>
            <a:ext cx="11328400" cy="503237"/>
          </a:xfrm>
        </p:spPr>
        <p:txBody>
          <a:bodyPr/>
          <a:lstStyle>
            <a:lvl1pPr algn="ctr">
              <a:defRPr/>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431371" y="762000"/>
            <a:ext cx="11329259" cy="5547320"/>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07610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11074400" y="274639"/>
            <a:ext cx="914400" cy="5962673"/>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609600" y="274639"/>
            <a:ext cx="10261600" cy="5962673"/>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15636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76200"/>
            <a:ext cx="11329259"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431371" y="762000"/>
            <a:ext cx="11329259" cy="554732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2" r:id="rId4"/>
    <p:sldLayoutId id="2147483653" r:id="rId5"/>
    <p:sldLayoutId id="2147483654" r:id="rId6"/>
    <p:sldLayoutId id="2147483660" r:id="rId7"/>
    <p:sldLayoutId id="2147483661" r:id="rId8"/>
    <p:sldLayoutId id="2147483662" r:id="rId9"/>
    <p:sldLayoutId id="2147483655" r:id="rId10"/>
    <p:sldLayoutId id="2147483674" r:id="rId11"/>
    <p:sldLayoutId id="2147483675" r:id="rId12"/>
    <p:sldLayoutId id="2147483676" r:id="rId13"/>
    <p:sldLayoutId id="2147483809" r:id="rId14"/>
    <p:sldLayoutId id="2147483810" r:id="rId15"/>
    <p:sldLayoutId id="2147483812" r:id="rId16"/>
    <p:sldLayoutId id="2147483813" r:id="rId17"/>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9388" indent="-179388"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43" y="365125"/>
            <a:ext cx="11312897" cy="468593"/>
          </a:xfrm>
          <a:prstGeom prst="rect">
            <a:avLst/>
          </a:prstGeom>
        </p:spPr>
        <p:txBody>
          <a:bodyPr vert="horz" lIns="91440" tIns="45720" rIns="91440" bIns="45720" rtlCol="0" anchor="ctr">
            <a:noAutofit/>
          </a:bodyPr>
          <a:lstStyle/>
          <a:p>
            <a:pPr lvl="0" algn="ctr" defTabSz="685800"/>
            <a:r>
              <a:rPr lang="en-US"/>
              <a:t>Click to edit Master title style</a:t>
            </a:r>
          </a:p>
        </p:txBody>
      </p:sp>
      <p:sp>
        <p:nvSpPr>
          <p:cNvPr id="3" name="Text Placeholder 2"/>
          <p:cNvSpPr>
            <a:spLocks noGrp="1"/>
          </p:cNvSpPr>
          <p:nvPr>
            <p:ph type="body" idx="1"/>
          </p:nvPr>
        </p:nvSpPr>
        <p:spPr>
          <a:xfrm>
            <a:off x="386043" y="914400"/>
            <a:ext cx="11312897" cy="5262563"/>
          </a:xfrm>
          <a:prstGeom prst="rect">
            <a:avLst/>
          </a:prstGeom>
        </p:spPr>
        <p:txBody>
          <a:bodyPr vert="horz" lIns="91440" tIns="45720" rIns="91440" bIns="45720" rtlCol="0">
            <a:normAutofit/>
          </a:bodyPr>
          <a:lstStyle/>
          <a:p>
            <a:pPr marL="134541" lvl="0" indent="-134541" defTabSz="685800">
              <a:spcBef>
                <a:spcPts val="600"/>
              </a:spcBef>
              <a:buClr>
                <a:srgbClr val="519136"/>
              </a:buClr>
            </a:pPr>
            <a:r>
              <a:rPr lang="en-US"/>
              <a:t>Click to edit Master text styles</a:t>
            </a:r>
          </a:p>
          <a:p>
            <a:pPr marL="130302" lvl="1" indent="-130302" defTabSz="685800">
              <a:spcBef>
                <a:spcPts val="225"/>
              </a:spcBef>
              <a:buClr>
                <a:srgbClr val="519136"/>
              </a:buClr>
            </a:pPr>
            <a:r>
              <a:rPr lang="en-US"/>
              <a:t>Second level</a:t>
            </a:r>
          </a:p>
          <a:p>
            <a:pPr marL="301752" lvl="2" indent="-123444" defTabSz="685800">
              <a:spcBef>
                <a:spcPts val="225"/>
              </a:spcBef>
              <a:buClr>
                <a:srgbClr val="519136"/>
              </a:buClr>
            </a:pPr>
            <a:r>
              <a:rPr lang="en-US"/>
              <a:t>Third level</a:t>
            </a:r>
          </a:p>
          <a:p>
            <a:pPr marL="473202" lvl="3" indent="-123444" defTabSz="685800">
              <a:spcBef>
                <a:spcPts val="225"/>
              </a:spcBef>
              <a:buClr>
                <a:srgbClr val="519136"/>
              </a:buClr>
            </a:pPr>
            <a:r>
              <a:rPr lang="en-US"/>
              <a:t>Fourth level</a:t>
            </a:r>
          </a:p>
          <a:p>
            <a:pPr marL="644652" lvl="4" indent="-130302" defTabSz="685800">
              <a:spcBef>
                <a:spcPts val="225"/>
              </a:spcBef>
              <a:buClr>
                <a:srgbClr val="519136"/>
              </a:buClr>
            </a:pPr>
            <a:r>
              <a:rPr lang="en-US"/>
              <a:t>Fifth level</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6043" y="6087876"/>
            <a:ext cx="3333750" cy="590550"/>
          </a:xfrm>
          <a:prstGeom prst="rect">
            <a:avLst/>
          </a:prstGeom>
        </p:spPr>
      </p:pic>
    </p:spTree>
    <p:extLst>
      <p:ext uri="{BB962C8B-B14F-4D97-AF65-F5344CB8AC3E}">
        <p14:creationId xmlns:p14="http://schemas.microsoft.com/office/powerpoint/2010/main" val="25182178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lang="en-US" sz="2400" strike="noStrike" kern="1200" cap="none" baseline="0">
          <a:solidFill>
            <a:srgbClr val="519136"/>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800" b="0" kern="1200" smtClean="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50" kern="120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50" kern="120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500" kern="120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35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social.eyeforpharma.com/clinical/making-patient-centric-trial-reality"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oi.org/10.1093/jnci/djy221"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38/s41746-024-01214-5"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mdpi.com/1718-7729/28/5/329"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hyperlink" Target="https://friendsofcancerresearch.org/randomized-and-single-arm-trial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da.gov/drugs/development-approval-process-drugs/fda-patient-focused-drug-development-guidance-series-enhancing-incorporation-patients-voice-medical" TargetMode="External"/><Relationship Id="rId7" Type="http://schemas.openxmlformats.org/officeDocument/2006/relationships/hyperlink" Target="https://www.fda.gov/drugs/development-approval-process-drugs/fda-patient-focused-drug-development-guidance-series-enhancing-incorporation-patients-voice-medical#collapseFou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fda.gov/drugs/development-approval-process-drugs/fda-patient-focused-drug-development-guidance-series-enhancing-incorporation-patients-voice-medical#collapseThree" TargetMode="External"/><Relationship Id="rId5" Type="http://schemas.openxmlformats.org/officeDocument/2006/relationships/hyperlink" Target="https://www.fda.gov/drugs/development-approval-process-drugs/fda-patient-focused-drug-development-guidance-series-enhancing-incorporation-patients-voice-medical#collapseTwo" TargetMode="External"/><Relationship Id="rId4" Type="http://schemas.openxmlformats.org/officeDocument/2006/relationships/hyperlink" Target="https://www.fda.gov/drugs/development-approval-process-drugs/fda-patient-focused-drug-development-guidance-series-enhancing-incorporation-patients-voice-medical#collapseOn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ature.com/articles/s41746-024-01110-y#ref-CR58" TargetMode="External"/><Relationship Id="rId7" Type="http://schemas.openxmlformats.org/officeDocument/2006/relationships/hyperlink" Target="https://www.nature.com/articles/s41746-024-01110-y#ref-CR39" TargetMode="External"/><Relationship Id="rId2" Type="http://schemas.openxmlformats.org/officeDocument/2006/relationships/hyperlink" Target="https://www.nature.com/articles/s41746-024-01110-y#ref-CR37" TargetMode="External"/><Relationship Id="rId1" Type="http://schemas.openxmlformats.org/officeDocument/2006/relationships/slideLayout" Target="../slideLayouts/slideLayout3.xml"/><Relationship Id="rId6" Type="http://schemas.openxmlformats.org/officeDocument/2006/relationships/hyperlink" Target="https://www.nature.com/articles/s41746-024-01110-y#ref-CR40" TargetMode="External"/><Relationship Id="rId5" Type="http://schemas.openxmlformats.org/officeDocument/2006/relationships/hyperlink" Target="https://www.nature.com/articles/s41746-024-01110-y#ref-CR59" TargetMode="External"/><Relationship Id="rId4" Type="http://schemas.openxmlformats.org/officeDocument/2006/relationships/hyperlink" Target="https://www.nature.com/articles/s41746-024-01110-y#ref-CR1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4.jpeg"/><Relationship Id="rId4" Type="http://schemas.openxmlformats.org/officeDocument/2006/relationships/image" Target="../media/image13.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5F42-9D36-6540-6A6B-D5D5CF12D0E6}"/>
              </a:ext>
            </a:extLst>
          </p:cNvPr>
          <p:cNvSpPr>
            <a:spLocks noGrp="1"/>
          </p:cNvSpPr>
          <p:nvPr>
            <p:ph type="body" sz="quarter" idx="13"/>
          </p:nvPr>
        </p:nvSpPr>
        <p:spPr>
          <a:xfrm>
            <a:off x="911425" y="1412776"/>
            <a:ext cx="10369152" cy="1872208"/>
          </a:xfrm>
        </p:spPr>
        <p:txBody>
          <a:bodyPr>
            <a:normAutofit/>
          </a:bodyPr>
          <a:lstStyle/>
          <a:p>
            <a:pPr>
              <a:lnSpc>
                <a:spcPct val="90000"/>
              </a:lnSpc>
            </a:pPr>
            <a:br>
              <a:rPr lang="en-US" sz="4200"/>
            </a:br>
            <a:r>
              <a:rPr lang="en-US" sz="4200"/>
              <a:t> Patient Centric Clinical Trials: An Overview of the CCTG Strategic and Scientific Agenda 	</a:t>
            </a:r>
          </a:p>
        </p:txBody>
      </p:sp>
      <p:sp>
        <p:nvSpPr>
          <p:cNvPr id="3" name="Subtitle 2">
            <a:extLst>
              <a:ext uri="{FF2B5EF4-FFF2-40B4-BE49-F238E27FC236}">
                <a16:creationId xmlns:a16="http://schemas.microsoft.com/office/drawing/2014/main" id="{1B1FAC00-7A24-94C9-9D70-706C60CF4930}"/>
              </a:ext>
            </a:extLst>
          </p:cNvPr>
          <p:cNvSpPr>
            <a:spLocks noGrp="1"/>
          </p:cNvSpPr>
          <p:nvPr>
            <p:ph type="body" sz="quarter" idx="14"/>
          </p:nvPr>
        </p:nvSpPr>
        <p:spPr>
          <a:xfrm>
            <a:off x="911425" y="3501008"/>
            <a:ext cx="10369152" cy="1368152"/>
          </a:xfrm>
        </p:spPr>
        <p:txBody>
          <a:bodyPr>
            <a:normAutofit/>
          </a:bodyPr>
          <a:lstStyle/>
          <a:p>
            <a:pPr marL="0" indent="0">
              <a:buNone/>
            </a:pPr>
            <a:r>
              <a:rPr lang="en-US" dirty="0"/>
              <a:t>2024 NICTC</a:t>
            </a:r>
          </a:p>
        </p:txBody>
      </p:sp>
      <p:sp>
        <p:nvSpPr>
          <p:cNvPr id="8" name="Text Placeholder 3">
            <a:extLst>
              <a:ext uri="{FF2B5EF4-FFF2-40B4-BE49-F238E27FC236}">
                <a16:creationId xmlns:a16="http://schemas.microsoft.com/office/drawing/2014/main" id="{EB268306-985D-6C9C-CD8D-939CAF51DB63}"/>
              </a:ext>
            </a:extLst>
          </p:cNvPr>
          <p:cNvSpPr>
            <a:spLocks noGrp="1"/>
          </p:cNvSpPr>
          <p:nvPr>
            <p:ph type="body" sz="quarter" idx="15"/>
          </p:nvPr>
        </p:nvSpPr>
        <p:spPr>
          <a:xfrm>
            <a:off x="911425" y="5085186"/>
            <a:ext cx="10369152" cy="1080120"/>
          </a:xfrm>
        </p:spPr>
        <p:txBody>
          <a:bodyPr/>
          <a:lstStyle/>
          <a:p>
            <a:pPr marL="0" indent="0">
              <a:buNone/>
            </a:pPr>
            <a:r>
              <a:rPr lang="en-US" dirty="0"/>
              <a:t>Janet E Dancey</a:t>
            </a:r>
          </a:p>
          <a:p>
            <a:endParaRPr lang="en-US" dirty="0"/>
          </a:p>
        </p:txBody>
      </p:sp>
    </p:spTree>
    <p:extLst>
      <p:ext uri="{BB962C8B-B14F-4D97-AF65-F5344CB8AC3E}">
        <p14:creationId xmlns:p14="http://schemas.microsoft.com/office/powerpoint/2010/main" val="37031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2D7B-2496-7D20-9945-DA3AC923EA17}"/>
              </a:ext>
            </a:extLst>
          </p:cNvPr>
          <p:cNvSpPr>
            <a:spLocks noGrp="1"/>
          </p:cNvSpPr>
          <p:nvPr>
            <p:ph type="title"/>
          </p:nvPr>
        </p:nvSpPr>
        <p:spPr>
          <a:xfrm>
            <a:off x="349167" y="274360"/>
            <a:ext cx="11329259" cy="548640"/>
          </a:xfrm>
        </p:spPr>
        <p:txBody>
          <a:bodyPr/>
          <a:lstStyle/>
          <a:p>
            <a:r>
              <a:rPr lang="en-US" dirty="0"/>
              <a:t>Patient Centric Trial Questions Cover Range of Settings, Interventions, Modalities</a:t>
            </a:r>
          </a:p>
        </p:txBody>
      </p:sp>
      <p:sp>
        <p:nvSpPr>
          <p:cNvPr id="3" name="Content Placeholder 2">
            <a:extLst>
              <a:ext uri="{FF2B5EF4-FFF2-40B4-BE49-F238E27FC236}">
                <a16:creationId xmlns:a16="http://schemas.microsoft.com/office/drawing/2014/main" id="{33A37FEB-C978-46C2-F48D-2FC83E2C2BE1}"/>
              </a:ext>
            </a:extLst>
          </p:cNvPr>
          <p:cNvSpPr>
            <a:spLocks noGrp="1"/>
          </p:cNvSpPr>
          <p:nvPr>
            <p:ph idx="1"/>
          </p:nvPr>
        </p:nvSpPr>
        <p:spPr/>
        <p:txBody>
          <a:bodyPr>
            <a:normAutofit fontScale="70000" lnSpcReduction="20000"/>
          </a:bodyPr>
          <a:lstStyle/>
          <a:p>
            <a:r>
              <a:rPr lang="en-US" b="1" dirty="0"/>
              <a:t>Prevention</a:t>
            </a:r>
          </a:p>
          <a:p>
            <a:pPr lvl="2"/>
            <a:r>
              <a:rPr lang="en-US" dirty="0"/>
              <a:t>MAP3 - A Phase III Randomized Study of Exemestane Versus Placebo in Postmenopausal Women at Increased Risk of Developing Breast Cancer</a:t>
            </a:r>
          </a:p>
          <a:p>
            <a:pPr lvl="2"/>
            <a:r>
              <a:rPr lang="en-US" dirty="0"/>
              <a:t>OV25 - A Randomized Phase II Double-Blind Placebo-Controlled Trial of Acetylsalicylic Acid (ASA) in Prevention of Ovarian Cancer in Women with BRCA 1/2 Mutations (STICs and STONEs)</a:t>
            </a:r>
          </a:p>
          <a:p>
            <a:r>
              <a:rPr lang="en-US" b="1" dirty="0"/>
              <a:t>Early Detection</a:t>
            </a:r>
          </a:p>
          <a:p>
            <a:pPr lvl="2"/>
            <a:r>
              <a:rPr lang="en-US" dirty="0"/>
              <a:t>PAC4 (ECOG-ACRIN EA2185) Comparing the Clinical Impact of Pancreatic Cyst Surveillance Programs</a:t>
            </a:r>
          </a:p>
          <a:p>
            <a:pPr lvl="2"/>
            <a:r>
              <a:rPr lang="en-US" dirty="0"/>
              <a:t>MAC22 - Tomosynthesis Mammographic Imaging Screening Trial (TMIST)</a:t>
            </a:r>
          </a:p>
          <a:p>
            <a:r>
              <a:rPr lang="en-US" b="1" dirty="0"/>
              <a:t>Treatment De-escalation</a:t>
            </a:r>
          </a:p>
          <a:p>
            <a:pPr lvl="2"/>
            <a:r>
              <a:rPr lang="en-US" dirty="0"/>
              <a:t>PR7 Intermittent versus Continuous Androgen Suppression</a:t>
            </a:r>
          </a:p>
          <a:p>
            <a:pPr lvl="2"/>
            <a:r>
              <a:rPr lang="en-CA" dirty="0"/>
              <a:t>CX5 Simple hysterectomy versus standard radical hysterectomy for low-risk, early-stage cervical cancer</a:t>
            </a:r>
          </a:p>
          <a:p>
            <a:r>
              <a:rPr lang="en-CA" b="1" dirty="0"/>
              <a:t>Symptom management/supportive care</a:t>
            </a:r>
          </a:p>
          <a:p>
            <a:pPr lvl="2"/>
            <a:r>
              <a:rPr lang="en-US" dirty="0"/>
              <a:t>SC24 - A Randomized Phase II/III Study Comparing Stereotactic Body Radiotherapy(SBRT) versus Conventional Palliative Radiotherapy (CRT) for Patients with Spinal Metastases</a:t>
            </a:r>
          </a:p>
          <a:p>
            <a:pPr lvl="2"/>
            <a:r>
              <a:rPr lang="en-US" dirty="0"/>
              <a:t>SC26 - Emotion and Symptom-focused Engagement (EASE): A Multi-Site Randomized Controlled Trial of an Intervention for Individuals with Acute Leukemia</a:t>
            </a:r>
          </a:p>
          <a:p>
            <a:r>
              <a:rPr lang="en-US" b="1" dirty="0"/>
              <a:t>Vulnerable/often excluded patient groups</a:t>
            </a:r>
          </a:p>
          <a:p>
            <a:pPr lvl="2"/>
            <a:r>
              <a:rPr lang="en-CA" dirty="0"/>
              <a:t>CE6 T</a:t>
            </a:r>
            <a:r>
              <a:rPr lang="en-CA" sz="2800" dirty="0"/>
              <a:t>emozolomide with radiation in the elderly</a:t>
            </a:r>
          </a:p>
          <a:p>
            <a:pPr lvl="2"/>
            <a:endParaRPr lang="en-CA" sz="2800" dirty="0"/>
          </a:p>
          <a:p>
            <a:pPr lvl="2"/>
            <a:endParaRPr lang="en-US" dirty="0"/>
          </a:p>
          <a:p>
            <a:pPr lvl="2"/>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2E32EBF-C6C2-80E0-AD5B-36533B5E0B74}"/>
              </a:ext>
            </a:extLst>
          </p:cNvPr>
          <p:cNvSpPr>
            <a:spLocks noGrp="1"/>
          </p:cNvSpPr>
          <p:nvPr>
            <p:ph type="sldNum" sz="quarter" idx="12"/>
          </p:nvPr>
        </p:nvSpPr>
        <p:spPr/>
        <p:txBody>
          <a:bodyPr/>
          <a:lstStyle/>
          <a:p>
            <a:fld id="{2754ED01-E2A0-4C1E-8E21-014B99041579}" type="slidenum">
              <a:rPr lang="en-US" smtClean="0"/>
              <a:pPr/>
              <a:t>10</a:t>
            </a:fld>
            <a:endParaRPr lang="en-US" dirty="0"/>
          </a:p>
        </p:txBody>
      </p:sp>
    </p:spTree>
    <p:extLst>
      <p:ext uri="{BB962C8B-B14F-4D97-AF65-F5344CB8AC3E}">
        <p14:creationId xmlns:p14="http://schemas.microsoft.com/office/powerpoint/2010/main" val="362158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F21C711-5A56-4511-7AD1-0DF438A301C7}"/>
              </a:ext>
            </a:extLst>
          </p:cNvPr>
          <p:cNvSpPr>
            <a:spLocks noGrp="1"/>
          </p:cNvSpPr>
          <p:nvPr>
            <p:ph sz="half" idx="1"/>
          </p:nvPr>
        </p:nvSpPr>
        <p:spPr>
          <a:xfrm>
            <a:off x="431371" y="838200"/>
            <a:ext cx="5684082" cy="5471120"/>
          </a:xfrm>
        </p:spPr>
        <p:txBody>
          <a:bodyPr>
            <a:normAutofit lnSpcReduction="10000"/>
          </a:bodyPr>
          <a:lstStyle/>
          <a:p>
            <a:r>
              <a:rPr lang="en-US" dirty="0"/>
              <a:t>Trial information is available, findable understandable, and provided</a:t>
            </a:r>
          </a:p>
          <a:p>
            <a:pPr lvl="2"/>
            <a:r>
              <a:rPr lang="en-US" dirty="0"/>
              <a:t>Multimedia, multilanguage, community awareness</a:t>
            </a:r>
          </a:p>
          <a:p>
            <a:r>
              <a:rPr lang="en-US" dirty="0"/>
              <a:t>Simplified informed consent &amp; process</a:t>
            </a:r>
          </a:p>
          <a:p>
            <a:r>
              <a:rPr lang="en-US" dirty="0"/>
              <a:t>Protocol interventions balance </a:t>
            </a:r>
            <a:r>
              <a:rPr lang="en-US" b="1" dirty="0"/>
              <a:t>burden</a:t>
            </a:r>
            <a:r>
              <a:rPr lang="en-US" dirty="0"/>
              <a:t> </a:t>
            </a:r>
            <a:r>
              <a:rPr lang="en-US" b="1" dirty="0"/>
              <a:t>to patient </a:t>
            </a:r>
            <a:r>
              <a:rPr lang="en-US" dirty="0"/>
              <a:t>due to time/distance/costs with oversight to ensure </a:t>
            </a:r>
            <a:r>
              <a:rPr lang="en-US" b="1" dirty="0"/>
              <a:t>safety, quality and scientific objectives are met.</a:t>
            </a:r>
          </a:p>
          <a:p>
            <a:r>
              <a:rPr lang="en-US" dirty="0"/>
              <a:t>Understanding what is required of them (meds, visits, tests, digital technologies)</a:t>
            </a:r>
          </a:p>
          <a:p>
            <a:r>
              <a:rPr lang="en-US" dirty="0"/>
              <a:t>Endpoints are relevant and meaningful</a:t>
            </a:r>
          </a:p>
          <a:p>
            <a:r>
              <a:rPr lang="en-US" dirty="0"/>
              <a:t>Patients are aware of significant trial changes and outcomes</a:t>
            </a:r>
          </a:p>
        </p:txBody>
      </p:sp>
      <p:sp>
        <p:nvSpPr>
          <p:cNvPr id="4" name="Slide Number Placeholder 3">
            <a:extLst>
              <a:ext uri="{FF2B5EF4-FFF2-40B4-BE49-F238E27FC236}">
                <a16:creationId xmlns:a16="http://schemas.microsoft.com/office/drawing/2014/main" id="{DBD62624-C2A8-F417-4F3D-D9424B5F0E5A}"/>
              </a:ext>
            </a:extLst>
          </p:cNvPr>
          <p:cNvSpPr>
            <a:spLocks noGrp="1"/>
          </p:cNvSpPr>
          <p:nvPr>
            <p:ph type="sldNum" sz="quarter" idx="12"/>
          </p:nvPr>
        </p:nvSpPr>
        <p:spPr/>
        <p:txBody>
          <a:bodyPr/>
          <a:lstStyle/>
          <a:p>
            <a:fld id="{2754ED01-E2A0-4C1E-8E21-014B99041579}" type="slidenum">
              <a:rPr lang="en-US" smtClean="0"/>
              <a:pPr/>
              <a:t>11</a:t>
            </a:fld>
            <a:endParaRPr lang="en-US" dirty="0"/>
          </a:p>
        </p:txBody>
      </p:sp>
      <p:sp>
        <p:nvSpPr>
          <p:cNvPr id="2" name="Title 1">
            <a:extLst>
              <a:ext uri="{FF2B5EF4-FFF2-40B4-BE49-F238E27FC236}">
                <a16:creationId xmlns:a16="http://schemas.microsoft.com/office/drawing/2014/main" id="{60153367-FBF9-D413-966B-02797C19E12E}"/>
              </a:ext>
            </a:extLst>
          </p:cNvPr>
          <p:cNvSpPr>
            <a:spLocks noGrp="1"/>
          </p:cNvSpPr>
          <p:nvPr>
            <p:ph type="title"/>
          </p:nvPr>
        </p:nvSpPr>
        <p:spPr/>
        <p:txBody>
          <a:bodyPr/>
          <a:lstStyle/>
          <a:p>
            <a:r>
              <a:rPr lang="en-US" b="1" dirty="0"/>
              <a:t>Patient Centric Trial Designs, Conduct and Endpoints</a:t>
            </a:r>
          </a:p>
        </p:txBody>
      </p:sp>
      <p:grpSp>
        <p:nvGrpSpPr>
          <p:cNvPr id="28" name="Group 27">
            <a:extLst>
              <a:ext uri="{FF2B5EF4-FFF2-40B4-BE49-F238E27FC236}">
                <a16:creationId xmlns:a16="http://schemas.microsoft.com/office/drawing/2014/main" id="{E82F8344-389F-F1D9-6863-FFDD4111E2E7}"/>
              </a:ext>
            </a:extLst>
          </p:cNvPr>
          <p:cNvGrpSpPr/>
          <p:nvPr/>
        </p:nvGrpSpPr>
        <p:grpSpPr>
          <a:xfrm>
            <a:off x="6181395" y="777240"/>
            <a:ext cx="5401005" cy="5623559"/>
            <a:chOff x="6181395" y="777240"/>
            <a:chExt cx="5401005" cy="5623559"/>
          </a:xfrm>
        </p:grpSpPr>
        <p:sp>
          <p:nvSpPr>
            <p:cNvPr id="29" name="Hexagon 28">
              <a:extLst>
                <a:ext uri="{FF2B5EF4-FFF2-40B4-BE49-F238E27FC236}">
                  <a16:creationId xmlns:a16="http://schemas.microsoft.com/office/drawing/2014/main" id="{EA9287A7-7ADE-1A29-2C2C-5ECED3641F5B}"/>
                </a:ext>
              </a:extLst>
            </p:cNvPr>
            <p:cNvSpPr/>
            <p:nvPr/>
          </p:nvSpPr>
          <p:spPr>
            <a:xfrm>
              <a:off x="7535675" y="2719214"/>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Hexagon 29">
              <a:extLst>
                <a:ext uri="{FF2B5EF4-FFF2-40B4-BE49-F238E27FC236}">
                  <a16:creationId xmlns:a16="http://schemas.microsoft.com/office/drawing/2014/main" id="{DD01054C-B719-3289-B991-B6B23BE7206F}"/>
                </a:ext>
              </a:extLst>
            </p:cNvPr>
            <p:cNvSpPr/>
            <p:nvPr/>
          </p:nvSpPr>
          <p:spPr>
            <a:xfrm>
              <a:off x="7404884" y="3723235"/>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Hexagon 30">
              <a:extLst>
                <a:ext uri="{FF2B5EF4-FFF2-40B4-BE49-F238E27FC236}">
                  <a16:creationId xmlns:a16="http://schemas.microsoft.com/office/drawing/2014/main" id="{15C1FFE8-8FCE-3391-48E8-6960DFF5CB95}"/>
                </a:ext>
              </a:extLst>
            </p:cNvPr>
            <p:cNvSpPr/>
            <p:nvPr/>
          </p:nvSpPr>
          <p:spPr>
            <a:xfrm>
              <a:off x="8384133" y="4376180"/>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Hexagon 31">
              <a:extLst>
                <a:ext uri="{FF2B5EF4-FFF2-40B4-BE49-F238E27FC236}">
                  <a16:creationId xmlns:a16="http://schemas.microsoft.com/office/drawing/2014/main" id="{92BC23EB-E1E2-4CFA-CF38-A696C627A437}"/>
                </a:ext>
              </a:extLst>
            </p:cNvPr>
            <p:cNvSpPr/>
            <p:nvPr/>
          </p:nvSpPr>
          <p:spPr>
            <a:xfrm>
              <a:off x="9296400" y="3876843"/>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Hexagon 32">
              <a:extLst>
                <a:ext uri="{FF2B5EF4-FFF2-40B4-BE49-F238E27FC236}">
                  <a16:creationId xmlns:a16="http://schemas.microsoft.com/office/drawing/2014/main" id="{655DE0CD-FF82-8B9D-61A2-D96249FE9101}"/>
                </a:ext>
              </a:extLst>
            </p:cNvPr>
            <p:cNvSpPr/>
            <p:nvPr/>
          </p:nvSpPr>
          <p:spPr>
            <a:xfrm>
              <a:off x="9212075" y="2727959"/>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Hexagon 33">
              <a:extLst>
                <a:ext uri="{FF2B5EF4-FFF2-40B4-BE49-F238E27FC236}">
                  <a16:creationId xmlns:a16="http://schemas.microsoft.com/office/drawing/2014/main" id="{29B5B9B8-EF3D-BC64-738D-DBDF02A5EB11}"/>
                </a:ext>
              </a:extLst>
            </p:cNvPr>
            <p:cNvSpPr/>
            <p:nvPr/>
          </p:nvSpPr>
          <p:spPr>
            <a:xfrm>
              <a:off x="9450611" y="1815214"/>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5" name="Hexagon 34">
              <a:extLst>
                <a:ext uri="{FF2B5EF4-FFF2-40B4-BE49-F238E27FC236}">
                  <a16:creationId xmlns:a16="http://schemas.microsoft.com/office/drawing/2014/main" id="{D3CB39E7-329E-57F9-4392-335720D53CE8}"/>
                </a:ext>
              </a:extLst>
            </p:cNvPr>
            <p:cNvSpPr/>
            <p:nvPr/>
          </p:nvSpPr>
          <p:spPr>
            <a:xfrm rot="3845677">
              <a:off x="7404885" y="1752600"/>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36" name="Group 35">
              <a:extLst>
                <a:ext uri="{FF2B5EF4-FFF2-40B4-BE49-F238E27FC236}">
                  <a16:creationId xmlns:a16="http://schemas.microsoft.com/office/drawing/2014/main" id="{A736876D-2E9D-22DC-538C-B66019B18CB1}"/>
                </a:ext>
              </a:extLst>
            </p:cNvPr>
            <p:cNvGrpSpPr/>
            <p:nvPr/>
          </p:nvGrpSpPr>
          <p:grpSpPr>
            <a:xfrm>
              <a:off x="6181395" y="777240"/>
              <a:ext cx="5401005" cy="5623559"/>
              <a:chOff x="6181395" y="777241"/>
              <a:chExt cx="5217787" cy="5470524"/>
            </a:xfrm>
          </p:grpSpPr>
          <p:sp>
            <p:nvSpPr>
              <p:cNvPr id="37" name="Hexagon 36">
                <a:extLst>
                  <a:ext uri="{FF2B5EF4-FFF2-40B4-BE49-F238E27FC236}">
                    <a16:creationId xmlns:a16="http://schemas.microsoft.com/office/drawing/2014/main" id="{5DB0E9B1-6D4D-41EE-7A40-A6192B99A621}"/>
                  </a:ext>
                </a:extLst>
              </p:cNvPr>
              <p:cNvSpPr/>
              <p:nvPr/>
            </p:nvSpPr>
            <p:spPr>
              <a:xfrm>
                <a:off x="8340894" y="2209800"/>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6C3D69A9-938B-27C9-AAE4-B381A1702538}"/>
                  </a:ext>
                </a:extLst>
              </p:cNvPr>
              <p:cNvSpPr/>
              <p:nvPr/>
            </p:nvSpPr>
            <p:spPr>
              <a:xfrm>
                <a:off x="7668464" y="2542032"/>
                <a:ext cx="2243126" cy="1940395"/>
              </a:xfrm>
              <a:custGeom>
                <a:avLst/>
                <a:gdLst>
                  <a:gd name="connsiteX0" fmla="*/ 0 w 2243126"/>
                  <a:gd name="connsiteY0" fmla="*/ 970198 h 1940395"/>
                  <a:gd name="connsiteX1" fmla="*/ 554371 w 2243126"/>
                  <a:gd name="connsiteY1" fmla="*/ 0 h 1940395"/>
                  <a:gd name="connsiteX2" fmla="*/ 1688755 w 2243126"/>
                  <a:gd name="connsiteY2" fmla="*/ 0 h 1940395"/>
                  <a:gd name="connsiteX3" fmla="*/ 2243126 w 2243126"/>
                  <a:gd name="connsiteY3" fmla="*/ 970198 h 1940395"/>
                  <a:gd name="connsiteX4" fmla="*/ 1688755 w 2243126"/>
                  <a:gd name="connsiteY4" fmla="*/ 1940395 h 1940395"/>
                  <a:gd name="connsiteX5" fmla="*/ 554371 w 2243126"/>
                  <a:gd name="connsiteY5" fmla="*/ 1940395 h 1940395"/>
                  <a:gd name="connsiteX6" fmla="*/ 0 w 2243126"/>
                  <a:gd name="connsiteY6" fmla="*/ 970198 h 194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126" h="1940395">
                    <a:moveTo>
                      <a:pt x="0" y="970198"/>
                    </a:moveTo>
                    <a:lnTo>
                      <a:pt x="554371" y="0"/>
                    </a:lnTo>
                    <a:lnTo>
                      <a:pt x="1688755" y="0"/>
                    </a:lnTo>
                    <a:lnTo>
                      <a:pt x="2243126" y="970198"/>
                    </a:lnTo>
                    <a:lnTo>
                      <a:pt x="1688755" y="1940395"/>
                    </a:lnTo>
                    <a:lnTo>
                      <a:pt x="554371" y="1940395"/>
                    </a:lnTo>
                    <a:lnTo>
                      <a:pt x="0" y="9701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2197" tIns="352031" rIns="402197" bIns="352031" numCol="1" spcCol="1270" anchor="ctr" anchorCtr="0">
                <a:noAutofit/>
              </a:bodyPr>
              <a:lstStyle/>
              <a:p>
                <a:pPr marL="0" lvl="0" indent="0" algn="ctr" defTabSz="1066800">
                  <a:lnSpc>
                    <a:spcPct val="90000"/>
                  </a:lnSpc>
                  <a:spcBef>
                    <a:spcPct val="0"/>
                  </a:spcBef>
                  <a:spcAft>
                    <a:spcPct val="35000"/>
                  </a:spcAft>
                  <a:buNone/>
                </a:pPr>
                <a:r>
                  <a:rPr lang="en-US" sz="2400" b="1" kern="1200" dirty="0"/>
                  <a:t>Patient &amp; Carer</a:t>
                </a:r>
              </a:p>
            </p:txBody>
          </p:sp>
          <p:sp>
            <p:nvSpPr>
              <p:cNvPr id="39" name="Freeform: Shape 38">
                <a:extLst>
                  <a:ext uri="{FF2B5EF4-FFF2-40B4-BE49-F238E27FC236}">
                    <a16:creationId xmlns:a16="http://schemas.microsoft.com/office/drawing/2014/main" id="{81171177-DAAD-CB62-BE05-9273FE46C8FE}"/>
                  </a:ext>
                </a:extLst>
              </p:cNvPr>
              <p:cNvSpPr/>
              <p:nvPr/>
            </p:nvSpPr>
            <p:spPr>
              <a:xfrm>
                <a:off x="7875089" y="777241"/>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Patient recruitment</a:t>
                </a:r>
              </a:p>
            </p:txBody>
          </p:sp>
          <p:sp>
            <p:nvSpPr>
              <p:cNvPr id="40" name="Hexagon 39">
                <a:extLst>
                  <a:ext uri="{FF2B5EF4-FFF2-40B4-BE49-F238E27FC236}">
                    <a16:creationId xmlns:a16="http://schemas.microsoft.com/office/drawing/2014/main" id="{B765BFBD-AF4D-517D-7D69-C6424AD9F5E0}"/>
                  </a:ext>
                </a:extLst>
              </p:cNvPr>
              <p:cNvSpPr/>
              <p:nvPr/>
            </p:nvSpPr>
            <p:spPr>
              <a:xfrm>
                <a:off x="10060820" y="2976939"/>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1" name="Freeform: Shape 40">
                <a:extLst>
                  <a:ext uri="{FF2B5EF4-FFF2-40B4-BE49-F238E27FC236}">
                    <a16:creationId xmlns:a16="http://schemas.microsoft.com/office/drawing/2014/main" id="{D7982BEC-F0BB-28CD-5D04-3DD98559DBD9}"/>
                  </a:ext>
                </a:extLst>
              </p:cNvPr>
              <p:cNvSpPr/>
              <p:nvPr/>
            </p:nvSpPr>
            <p:spPr>
              <a:xfrm>
                <a:off x="9560956" y="1755370"/>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dirty="0"/>
                  <a:t>Informed consent</a:t>
                </a:r>
              </a:p>
              <a:p>
                <a:pPr marL="0" lvl="0" indent="0" algn="ctr" defTabSz="844550">
                  <a:lnSpc>
                    <a:spcPct val="90000"/>
                  </a:lnSpc>
                  <a:spcBef>
                    <a:spcPct val="0"/>
                  </a:spcBef>
                  <a:spcAft>
                    <a:spcPct val="35000"/>
                  </a:spcAft>
                  <a:buNone/>
                </a:pPr>
                <a:r>
                  <a:rPr lang="en-US" sz="1900" kern="1200" dirty="0"/>
                  <a:t>Eligibi</a:t>
                </a:r>
                <a:r>
                  <a:rPr lang="en-US" sz="1900" dirty="0"/>
                  <a:t>lity</a:t>
                </a:r>
                <a:endParaRPr lang="en-US" sz="1900" kern="1200" dirty="0"/>
              </a:p>
            </p:txBody>
          </p:sp>
          <p:sp>
            <p:nvSpPr>
              <p:cNvPr id="42" name="Hexagon 41">
                <a:extLst>
                  <a:ext uri="{FF2B5EF4-FFF2-40B4-BE49-F238E27FC236}">
                    <a16:creationId xmlns:a16="http://schemas.microsoft.com/office/drawing/2014/main" id="{0C9EDFD4-0444-94D9-3C5D-B97DD197C73B}"/>
                  </a:ext>
                </a:extLst>
              </p:cNvPr>
              <p:cNvSpPr/>
              <p:nvPr/>
            </p:nvSpPr>
            <p:spPr>
              <a:xfrm>
                <a:off x="9374681" y="4515797"/>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Freeform: Shape 42">
                <a:extLst>
                  <a:ext uri="{FF2B5EF4-FFF2-40B4-BE49-F238E27FC236}">
                    <a16:creationId xmlns:a16="http://schemas.microsoft.com/office/drawing/2014/main" id="{F4A2DFE5-DD25-4EDE-03BA-E2532C98C063}"/>
                  </a:ext>
                </a:extLst>
              </p:cNvPr>
              <p:cNvSpPr/>
              <p:nvPr/>
            </p:nvSpPr>
            <p:spPr>
              <a:xfrm>
                <a:off x="9560956" y="3678260"/>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Treatment</a:t>
                </a:r>
              </a:p>
            </p:txBody>
          </p:sp>
          <p:sp>
            <p:nvSpPr>
              <p:cNvPr id="44" name="Hexagon 43">
                <a:extLst>
                  <a:ext uri="{FF2B5EF4-FFF2-40B4-BE49-F238E27FC236}">
                    <a16:creationId xmlns:a16="http://schemas.microsoft.com/office/drawing/2014/main" id="{17B0AD0A-057E-8B04-F3FE-98057FCB0833}"/>
                  </a:ext>
                </a:extLst>
              </p:cNvPr>
              <p:cNvSpPr/>
              <p:nvPr/>
            </p:nvSpPr>
            <p:spPr>
              <a:xfrm>
                <a:off x="7672639" y="4675537"/>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5" name="Freeform: Shape 44">
                <a:extLst>
                  <a:ext uri="{FF2B5EF4-FFF2-40B4-BE49-F238E27FC236}">
                    <a16:creationId xmlns:a16="http://schemas.microsoft.com/office/drawing/2014/main" id="{9192855C-B0E6-DE8A-2A9F-0A8EBBE88DF9}"/>
                  </a:ext>
                </a:extLst>
              </p:cNvPr>
              <p:cNvSpPr/>
              <p:nvPr/>
            </p:nvSpPr>
            <p:spPr>
              <a:xfrm>
                <a:off x="7875089" y="4657484"/>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dirty="0"/>
                  <a:t>Assessment Visits</a:t>
                </a:r>
                <a:endParaRPr lang="en-US" sz="1900" kern="1200" dirty="0"/>
              </a:p>
            </p:txBody>
          </p:sp>
          <p:sp>
            <p:nvSpPr>
              <p:cNvPr id="46" name="Hexagon 45">
                <a:extLst>
                  <a:ext uri="{FF2B5EF4-FFF2-40B4-BE49-F238E27FC236}">
                    <a16:creationId xmlns:a16="http://schemas.microsoft.com/office/drawing/2014/main" id="{538F4634-7A40-886B-5B28-3CA6DA7DF913}"/>
                  </a:ext>
                </a:extLst>
              </p:cNvPr>
              <p:cNvSpPr/>
              <p:nvPr/>
            </p:nvSpPr>
            <p:spPr>
              <a:xfrm>
                <a:off x="6668736" y="3312829"/>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7" name="Freeform: Shape 46">
                <a:extLst>
                  <a:ext uri="{FF2B5EF4-FFF2-40B4-BE49-F238E27FC236}">
                    <a16:creationId xmlns:a16="http://schemas.microsoft.com/office/drawing/2014/main" id="{67812CC1-F6E8-978A-CBB3-D759257A093F}"/>
                  </a:ext>
                </a:extLst>
              </p:cNvPr>
              <p:cNvSpPr/>
              <p:nvPr/>
            </p:nvSpPr>
            <p:spPr>
              <a:xfrm>
                <a:off x="6181395" y="3679354"/>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Safety &amp; Toxicity</a:t>
                </a:r>
              </a:p>
            </p:txBody>
          </p:sp>
          <p:sp>
            <p:nvSpPr>
              <p:cNvPr id="48" name="Freeform: Shape 47">
                <a:extLst>
                  <a:ext uri="{FF2B5EF4-FFF2-40B4-BE49-F238E27FC236}">
                    <a16:creationId xmlns:a16="http://schemas.microsoft.com/office/drawing/2014/main" id="{7F848580-E410-BB42-DC79-77CB8818E7DD}"/>
                  </a:ext>
                </a:extLst>
              </p:cNvPr>
              <p:cNvSpPr/>
              <p:nvPr/>
            </p:nvSpPr>
            <p:spPr>
              <a:xfrm>
                <a:off x="6181395" y="1753182"/>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Efficacy</a:t>
                </a:r>
              </a:p>
            </p:txBody>
          </p:sp>
        </p:grpSp>
      </p:grpSp>
    </p:spTree>
    <p:extLst>
      <p:ext uri="{BB962C8B-B14F-4D97-AF65-F5344CB8AC3E}">
        <p14:creationId xmlns:p14="http://schemas.microsoft.com/office/powerpoint/2010/main" val="199648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DF33-68C7-599C-17F9-C04468670B5C}"/>
              </a:ext>
            </a:extLst>
          </p:cNvPr>
          <p:cNvSpPr>
            <a:spLocks noGrp="1"/>
          </p:cNvSpPr>
          <p:nvPr>
            <p:ph type="title"/>
          </p:nvPr>
        </p:nvSpPr>
        <p:spPr/>
        <p:txBody>
          <a:bodyPr/>
          <a:lstStyle/>
          <a:p>
            <a:r>
              <a:rPr lang="en-US" dirty="0"/>
              <a:t>Patient Engagement and Trial Information</a:t>
            </a:r>
          </a:p>
        </p:txBody>
      </p:sp>
      <p:sp>
        <p:nvSpPr>
          <p:cNvPr id="3" name="Content Placeholder 2">
            <a:extLst>
              <a:ext uri="{FF2B5EF4-FFF2-40B4-BE49-F238E27FC236}">
                <a16:creationId xmlns:a16="http://schemas.microsoft.com/office/drawing/2014/main" id="{A41DB068-D648-61DD-A004-7AD1B64AB89D}"/>
              </a:ext>
            </a:extLst>
          </p:cNvPr>
          <p:cNvSpPr>
            <a:spLocks noGrp="1"/>
          </p:cNvSpPr>
          <p:nvPr>
            <p:ph idx="1"/>
          </p:nvPr>
        </p:nvSpPr>
        <p:spPr>
          <a:xfrm>
            <a:off x="762000" y="1143000"/>
            <a:ext cx="10515600" cy="4351338"/>
          </a:xfrm>
        </p:spPr>
        <p:txBody>
          <a:bodyPr>
            <a:normAutofit fontScale="77500" lnSpcReduction="20000"/>
          </a:bodyPr>
          <a:lstStyle/>
          <a:p>
            <a:r>
              <a:rPr lang="en-US" dirty="0"/>
              <a:t>“I see recruitment as being a by-product of good patient engagement… Patients should become part of the process, and that translates into them signing up for the project and being included. It can’t just be tokenism.”</a:t>
            </a:r>
          </a:p>
          <a:p>
            <a:pPr marL="466344" lvl="3" indent="0">
              <a:buNone/>
            </a:pPr>
            <a:r>
              <a:rPr lang="en-US" dirty="0"/>
              <a:t>Deborah Collyar, President, Patient Advocates in Research (PAIR)</a:t>
            </a:r>
          </a:p>
          <a:p>
            <a:r>
              <a:rPr lang="en-US" dirty="0"/>
              <a:t>Patients are increasingly driven to seek out information about potential new treatments, and able to do so. They are also—either through the advocacy of patient organizations, or simply by spreading the word loudly across the internet and the media—able to make their voices heard.</a:t>
            </a:r>
          </a:p>
          <a:p>
            <a:r>
              <a:rPr lang="en-US" dirty="0"/>
              <a:t>Patients will get information and advice from many sources. Accurate, understandable, trusted, and compliant information and sources are important for them and for trial investigators</a:t>
            </a:r>
          </a:p>
          <a:p>
            <a:pPr marL="0" indent="0">
              <a:buNone/>
            </a:pPr>
            <a:endParaRPr lang="en-US" sz="1800" dirty="0"/>
          </a:p>
        </p:txBody>
      </p:sp>
      <p:sp>
        <p:nvSpPr>
          <p:cNvPr id="5" name="TextBox 4">
            <a:extLst>
              <a:ext uri="{FF2B5EF4-FFF2-40B4-BE49-F238E27FC236}">
                <a16:creationId xmlns:a16="http://schemas.microsoft.com/office/drawing/2014/main" id="{6E43D975-CF90-069A-94BA-DB57AD011386}"/>
              </a:ext>
            </a:extLst>
          </p:cNvPr>
          <p:cNvSpPr txBox="1"/>
          <p:nvPr/>
        </p:nvSpPr>
        <p:spPr>
          <a:xfrm>
            <a:off x="762000" y="5181600"/>
            <a:ext cx="10934272" cy="1200329"/>
          </a:xfrm>
          <a:prstGeom prst="rect">
            <a:avLst/>
          </a:prstGeom>
          <a:noFill/>
        </p:spPr>
        <p:txBody>
          <a:bodyPr wrap="square">
            <a:spAutoFit/>
          </a:bodyPr>
          <a:lstStyle/>
          <a:p>
            <a:pPr marL="0" indent="0">
              <a:buNone/>
            </a:pPr>
            <a:r>
              <a:rPr lang="en-US" sz="1200" dirty="0"/>
              <a:t>Barron D. Making the patient-centric trial a reality [Internet]. London: </a:t>
            </a:r>
            <a:r>
              <a:rPr lang="en-US" sz="1200" dirty="0" err="1"/>
              <a:t>Eyeforpharma</a:t>
            </a:r>
            <a:r>
              <a:rPr lang="en-US" sz="1200" dirty="0"/>
              <a:t>. Available from: </a:t>
            </a:r>
            <a:r>
              <a:rPr lang="en-US" sz="1200" dirty="0">
                <a:hlinkClick r:id="rId2"/>
              </a:rPr>
              <a:t>https://social.eyeforpharma.com/clinical/making-patient-centric-trial-reality</a:t>
            </a:r>
            <a:r>
              <a:rPr lang="en-US" sz="1200" dirty="0"/>
              <a:t>.</a:t>
            </a:r>
          </a:p>
          <a:p>
            <a:pPr marL="0" indent="0" algn="l">
              <a:buNone/>
            </a:pPr>
            <a:r>
              <a:rPr lang="en-US" sz="1200" b="0" i="0" u="none" strike="noStrike" baseline="0" dirty="0" err="1">
                <a:latin typeface="EconSansOS-Light"/>
              </a:rPr>
              <a:t>Vicari</a:t>
            </a:r>
            <a:r>
              <a:rPr lang="en-US" sz="1200" b="0" i="0" u="none" strike="noStrike" baseline="0" dirty="0">
                <a:latin typeface="EconSansOS-Light"/>
              </a:rPr>
              <a:t> S, </a:t>
            </a:r>
            <a:r>
              <a:rPr lang="en-US" sz="1200" b="0" i="0" u="none" strike="noStrike" baseline="0" dirty="0" err="1">
                <a:latin typeface="EconSansOS-Light"/>
              </a:rPr>
              <a:t>Cappai</a:t>
            </a:r>
            <a:r>
              <a:rPr lang="en-US" sz="1200" b="0" i="0" u="none" strike="noStrike" baseline="0" dirty="0">
                <a:latin typeface="EconSansOS-Light"/>
              </a:rPr>
              <a:t> F. “Health activism and the logic of connective action. A case study of rare  disease patient organizations”. </a:t>
            </a:r>
            <a:r>
              <a:rPr lang="en-US" sz="1200" b="0" i="1" u="none" strike="noStrike" baseline="0" dirty="0">
                <a:latin typeface="EconSansOS-LightIt"/>
              </a:rPr>
              <a:t>Information, Communication &amp; Society. </a:t>
            </a:r>
            <a:r>
              <a:rPr lang="en-US" sz="1200" b="0" i="0" u="none" strike="noStrike" baseline="0" dirty="0">
                <a:latin typeface="EconSansOS-Light"/>
              </a:rPr>
              <a:t>2016 Nov 1; 19(11): 1653–1671.</a:t>
            </a:r>
            <a:endParaRPr lang="en-US" sz="1200" dirty="0">
              <a:latin typeface="Calibri" panose="020F0502020204030204" pitchFamily="34" charset="0"/>
              <a:cs typeface="Calibri" panose="020F0502020204030204" pitchFamily="34" charset="0"/>
            </a:endParaRPr>
          </a:p>
          <a:p>
            <a:r>
              <a:rPr lang="en-US" sz="1200" dirty="0" err="1">
                <a:latin typeface="Calibri" panose="020F0502020204030204" pitchFamily="34" charset="0"/>
                <a:cs typeface="Calibri" panose="020F0502020204030204" pitchFamily="34" charset="0"/>
              </a:rPr>
              <a:t>Darmawan</a:t>
            </a:r>
            <a:r>
              <a:rPr lang="en-US" sz="1200" dirty="0">
                <a:latin typeface="Calibri" panose="020F0502020204030204" pitchFamily="34" charset="0"/>
                <a:cs typeface="Calibri" panose="020F0502020204030204" pitchFamily="34" charset="0"/>
              </a:rPr>
              <a:t> I, Bakker C, Brockman TA, Patten CA, Eder M. The Role of Social Media in Enhancing Clinical Trial Recruitment: Scoping Review. J Med Internet Res 2020;22(10):e22810; </a:t>
            </a:r>
            <a:r>
              <a:rPr lang="en-US" sz="1200" dirty="0" err="1">
                <a:latin typeface="Calibri" panose="020F0502020204030204" pitchFamily="34" charset="0"/>
                <a:cs typeface="Calibri" panose="020F0502020204030204" pitchFamily="34" charset="0"/>
              </a:rPr>
              <a:t>doi</a:t>
            </a:r>
            <a:r>
              <a:rPr lang="en-US" sz="1200" dirty="0">
                <a:latin typeface="Calibri" panose="020F0502020204030204" pitchFamily="34" charset="0"/>
                <a:cs typeface="Calibri" panose="020F0502020204030204" pitchFamily="34" charset="0"/>
              </a:rPr>
              <a:t>: 10.2196/22810 </a:t>
            </a:r>
          </a:p>
        </p:txBody>
      </p:sp>
    </p:spTree>
    <p:extLst>
      <p:ext uri="{BB962C8B-B14F-4D97-AF65-F5344CB8AC3E}">
        <p14:creationId xmlns:p14="http://schemas.microsoft.com/office/powerpoint/2010/main" val="113844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DCEFE-EA66-A82D-A053-B7EC9B61237C}"/>
              </a:ext>
            </a:extLst>
          </p:cNvPr>
          <p:cNvSpPr>
            <a:spLocks noGrp="1"/>
          </p:cNvSpPr>
          <p:nvPr>
            <p:ph type="title"/>
          </p:nvPr>
        </p:nvSpPr>
        <p:spPr/>
        <p:txBody>
          <a:bodyPr/>
          <a:lstStyle/>
          <a:p>
            <a:r>
              <a:rPr lang="en-US" altLang="en-US" dirty="0"/>
              <a:t>Magnitude of Barriers for Patient Participation</a:t>
            </a:r>
            <a:endParaRPr lang="en-US" dirty="0"/>
          </a:p>
        </p:txBody>
      </p:sp>
      <p:pic>
        <p:nvPicPr>
          <p:cNvPr id="6" name="New picture"/>
          <p:cNvPicPr>
            <a:picLocks noGrp="1"/>
          </p:cNvPicPr>
          <p:nvPr>
            <p:ph idx="1"/>
          </p:nvPr>
        </p:nvPicPr>
        <p:blipFill>
          <a:blip r:embed="rId3"/>
          <a:stretch>
            <a:fillRect/>
          </a:stretch>
        </p:blipFill>
        <p:spPr>
          <a:xfrm>
            <a:off x="2667000" y="762001"/>
            <a:ext cx="6858000" cy="4876799"/>
          </a:xfrm>
          <a:prstGeom prst="rect">
            <a:avLst/>
          </a:prstGeom>
        </p:spPr>
      </p:pic>
      <p:sp>
        <p:nvSpPr>
          <p:cNvPr id="7" name="Footer Placeholder 3">
            <a:extLst>
              <a:ext uri="{FF2B5EF4-FFF2-40B4-BE49-F238E27FC236}">
                <a16:creationId xmlns:a16="http://schemas.microsoft.com/office/drawing/2014/main" id="{5BD787DB-A2B0-3E4D-F3C5-538C0AAF3C3D}"/>
              </a:ext>
            </a:extLst>
          </p:cNvPr>
          <p:cNvSpPr txBox="1">
            <a:spLocks/>
          </p:cNvSpPr>
          <p:nvPr/>
        </p:nvSpPr>
        <p:spPr>
          <a:xfrm>
            <a:off x="2362200" y="5941218"/>
            <a:ext cx="7677150" cy="309562"/>
          </a:xfrm>
          <a:prstGeom prst="rect">
            <a:avLst/>
          </a:prstGeom>
          <a:noFill/>
          <a:ln>
            <a:noFill/>
            <a:miter lim="800000"/>
          </a:ln>
        </p:spPr>
        <p:txBody>
          <a:bodyPr lIns="180000" tIns="0" rIns="180000" bIns="0" anchor="ctr" anchorCtr="0">
            <a:noAutofit/>
          </a:bodyPr>
          <a:lstStyle>
            <a:defPPr>
              <a:defRPr lang="en-US"/>
            </a:defPPr>
            <a:lvl1pPr marL="342900" indent="-3429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Font typeface="Arial" pitchFamily="34" charset="0"/>
              <a:buNone/>
            </a:pPr>
            <a:r>
              <a:rPr lang="en-US" sz="1100" dirty="0">
                <a:solidFill>
                  <a:srgbClr val="333333"/>
                </a:solidFill>
              </a:rPr>
              <a:t>Unger J, et al. J Natl Cancer Inst, 111, (3) 245–255, </a:t>
            </a:r>
            <a:r>
              <a:rPr lang="en-US" sz="1100" dirty="0">
                <a:solidFill>
                  <a:srgbClr val="333333"/>
                </a:solidFill>
                <a:hlinkClick r:id="rId4"/>
              </a:rPr>
              <a:t>https://doi.org/10.1093/jnci/djy221</a:t>
            </a:r>
            <a:endParaRPr lang="en-US" sz="1100" dirty="0">
              <a:solidFill>
                <a:srgbClr val="3333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map of canada with different states&#10;&#10;Description automatically generated">
            <a:extLst>
              <a:ext uri="{FF2B5EF4-FFF2-40B4-BE49-F238E27FC236}">
                <a16:creationId xmlns:a16="http://schemas.microsoft.com/office/drawing/2014/main" id="{62EA8BB4-DC70-C441-1D47-16355BC096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5259" y="2249287"/>
            <a:ext cx="3579608" cy="2892323"/>
          </a:xfrm>
          <a:prstGeom prst="rect">
            <a:avLst/>
          </a:prstGeom>
        </p:spPr>
      </p:pic>
      <p:graphicFrame>
        <p:nvGraphicFramePr>
          <p:cNvPr id="5" name="Diagram 4">
            <a:extLst>
              <a:ext uri="{FF2B5EF4-FFF2-40B4-BE49-F238E27FC236}">
                <a16:creationId xmlns:a16="http://schemas.microsoft.com/office/drawing/2014/main" id="{FDDC0C4B-6031-F367-59B9-4EB4D08DF88B}"/>
              </a:ext>
            </a:extLst>
          </p:cNvPr>
          <p:cNvGraphicFramePr/>
          <p:nvPr/>
        </p:nvGraphicFramePr>
        <p:xfrm>
          <a:off x="-1546886" y="1224162"/>
          <a:ext cx="8527789" cy="510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39C2FEB2-3D65-FDC5-FDC7-4E4D115FDBC7}"/>
              </a:ext>
            </a:extLst>
          </p:cNvPr>
          <p:cNvSpPr>
            <a:spLocks noGrp="1"/>
          </p:cNvSpPr>
          <p:nvPr>
            <p:ph type="title"/>
          </p:nvPr>
        </p:nvSpPr>
        <p:spPr>
          <a:xfrm>
            <a:off x="431371" y="365760"/>
            <a:ext cx="11329259" cy="548640"/>
          </a:xfrm>
        </p:spPr>
        <p:txBody>
          <a:bodyPr/>
          <a:lstStyle/>
          <a:p>
            <a:r>
              <a:rPr lang="en-US" sz="3200" dirty="0"/>
              <a:t>Equity gaps in clinical trials have multiple causes, in Canada, one is Geography</a:t>
            </a:r>
            <a:endParaRPr lang="en-US" dirty="0"/>
          </a:p>
        </p:txBody>
      </p:sp>
      <p:sp>
        <p:nvSpPr>
          <p:cNvPr id="4" name="Slide Number Placeholder 3">
            <a:extLst>
              <a:ext uri="{FF2B5EF4-FFF2-40B4-BE49-F238E27FC236}">
                <a16:creationId xmlns:a16="http://schemas.microsoft.com/office/drawing/2014/main" id="{DF588AB5-4E09-BCE0-11CB-075D7AA93A2C}"/>
              </a:ext>
            </a:extLst>
          </p:cNvPr>
          <p:cNvSpPr>
            <a:spLocks noGrp="1"/>
          </p:cNvSpPr>
          <p:nvPr>
            <p:ph type="sldNum" sz="quarter" idx="12"/>
          </p:nvPr>
        </p:nvSpPr>
        <p:spPr>
          <a:xfrm>
            <a:off x="11201384" y="6170822"/>
            <a:ext cx="670560" cy="502920"/>
          </a:xfrm>
        </p:spPr>
        <p:txBody>
          <a:bodyPr/>
          <a:lstStyle/>
          <a:p>
            <a:fld id="{D9F2F12A-E773-6344-8602-31C2DEEE88BD}" type="slidenum">
              <a:rPr lang="en-US" smtClean="0"/>
              <a:pPr/>
              <a:t>14</a:t>
            </a:fld>
            <a:endParaRPr lang="en-US"/>
          </a:p>
        </p:txBody>
      </p:sp>
      <p:sp>
        <p:nvSpPr>
          <p:cNvPr id="8" name="TextBox 7">
            <a:extLst>
              <a:ext uri="{FF2B5EF4-FFF2-40B4-BE49-F238E27FC236}">
                <a16:creationId xmlns:a16="http://schemas.microsoft.com/office/drawing/2014/main" id="{CDFFDADA-A707-ED54-93EA-0B6C0AD9E900}"/>
              </a:ext>
            </a:extLst>
          </p:cNvPr>
          <p:cNvSpPr txBox="1"/>
          <p:nvPr/>
        </p:nvSpPr>
        <p:spPr>
          <a:xfrm>
            <a:off x="5629875" y="5339149"/>
            <a:ext cx="6090391" cy="923330"/>
          </a:xfrm>
          <a:prstGeom prst="rect">
            <a:avLst/>
          </a:prstGeom>
          <a:noFill/>
          <a:ln>
            <a:noFill/>
          </a:ln>
        </p:spPr>
        <p:txBody>
          <a:bodyPr wrap="square">
            <a:spAutoFit/>
          </a:bodyPr>
          <a:lstStyle/>
          <a:p>
            <a:r>
              <a:rPr lang="en-US">
                <a:latin typeface="Montserrat" panose="00000500000000000000" pitchFamily="2" charset="0"/>
              </a:rPr>
              <a:t>For example, there are </a:t>
            </a:r>
            <a:r>
              <a:rPr lang="en-US">
                <a:solidFill>
                  <a:srgbClr val="7030A0"/>
                </a:solidFill>
                <a:latin typeface="Montserrat" panose="00000500000000000000" pitchFamily="2" charset="0"/>
              </a:rPr>
              <a:t>‘</a:t>
            </a:r>
            <a:r>
              <a:rPr lang="en-US" b="1">
                <a:solidFill>
                  <a:srgbClr val="7030A0"/>
                </a:solidFill>
                <a:latin typeface="Montserrat" panose="00000500000000000000" pitchFamily="2" charset="0"/>
              </a:rPr>
              <a:t>cancer</a:t>
            </a:r>
            <a:r>
              <a:rPr lang="en-US">
                <a:solidFill>
                  <a:srgbClr val="7030A0"/>
                </a:solidFill>
                <a:latin typeface="Montserrat" panose="00000500000000000000" pitchFamily="2" charset="0"/>
              </a:rPr>
              <a:t> </a:t>
            </a:r>
            <a:r>
              <a:rPr lang="en-US" b="1">
                <a:solidFill>
                  <a:srgbClr val="7030A0"/>
                </a:solidFill>
                <a:latin typeface="Montserrat" panose="00000500000000000000" pitchFamily="2" charset="0"/>
              </a:rPr>
              <a:t>clinical trial deserts</a:t>
            </a:r>
            <a:r>
              <a:rPr lang="en-US">
                <a:solidFill>
                  <a:srgbClr val="7030A0"/>
                </a:solidFill>
                <a:latin typeface="Montserrat" panose="00000500000000000000" pitchFamily="2" charset="0"/>
              </a:rPr>
              <a:t>’</a:t>
            </a:r>
            <a:r>
              <a:rPr lang="en-US">
                <a:latin typeface="Montserrat" panose="00000500000000000000" pitchFamily="2" charset="0"/>
              </a:rPr>
              <a:t> across the country where </a:t>
            </a:r>
            <a:r>
              <a:rPr lang="en-US" b="1">
                <a:solidFill>
                  <a:srgbClr val="7030A0"/>
                </a:solidFill>
                <a:latin typeface="Montserrat" panose="00000500000000000000" pitchFamily="2" charset="0"/>
              </a:rPr>
              <a:t>access is extremely limited </a:t>
            </a:r>
            <a:r>
              <a:rPr lang="en-US">
                <a:latin typeface="Montserrat" panose="00000500000000000000" pitchFamily="2" charset="0"/>
              </a:rPr>
              <a:t>or </a:t>
            </a:r>
            <a:r>
              <a:rPr lang="en-US" b="1">
                <a:solidFill>
                  <a:srgbClr val="7030A0"/>
                </a:solidFill>
                <a:latin typeface="Montserrat" panose="00000500000000000000" pitchFamily="2" charset="0"/>
              </a:rPr>
              <a:t>non-existent</a:t>
            </a:r>
            <a:r>
              <a:rPr lang="en-US" b="1">
                <a:latin typeface="Montserrat" panose="00000500000000000000" pitchFamily="2" charset="0"/>
              </a:rPr>
              <a:t> </a:t>
            </a:r>
            <a:r>
              <a:rPr lang="en-US">
                <a:latin typeface="Montserrat" panose="00000500000000000000" pitchFamily="2" charset="0"/>
              </a:rPr>
              <a:t>for patients.</a:t>
            </a:r>
            <a:endParaRPr lang="en-US"/>
          </a:p>
        </p:txBody>
      </p:sp>
      <p:sp>
        <p:nvSpPr>
          <p:cNvPr id="9" name="TextBox 8">
            <a:extLst>
              <a:ext uri="{FF2B5EF4-FFF2-40B4-BE49-F238E27FC236}">
                <a16:creationId xmlns:a16="http://schemas.microsoft.com/office/drawing/2014/main" id="{C17803A4-1727-037D-0156-0B09C9C795B0}"/>
              </a:ext>
            </a:extLst>
          </p:cNvPr>
          <p:cNvSpPr txBox="1"/>
          <p:nvPr/>
        </p:nvSpPr>
        <p:spPr>
          <a:xfrm>
            <a:off x="1410144" y="3583952"/>
            <a:ext cx="1558835" cy="338554"/>
          </a:xfrm>
          <a:prstGeom prst="rect">
            <a:avLst/>
          </a:prstGeom>
          <a:noFill/>
        </p:spPr>
        <p:txBody>
          <a:bodyPr wrap="square" rtlCol="0">
            <a:spAutoFit/>
          </a:bodyPr>
          <a:lstStyle/>
          <a:p>
            <a:pPr algn="ctr"/>
            <a:r>
              <a:rPr lang="en-US" sz="1600" b="1">
                <a:solidFill>
                  <a:srgbClr val="FFFFFF"/>
                </a:solidFill>
                <a:latin typeface="Montserrat" panose="00000500000000000000" pitchFamily="2" charset="0"/>
              </a:rPr>
              <a:t>Geography</a:t>
            </a:r>
          </a:p>
        </p:txBody>
      </p:sp>
      <p:sp>
        <p:nvSpPr>
          <p:cNvPr id="12" name="TextBox 11">
            <a:extLst>
              <a:ext uri="{FF2B5EF4-FFF2-40B4-BE49-F238E27FC236}">
                <a16:creationId xmlns:a16="http://schemas.microsoft.com/office/drawing/2014/main" id="{E661A824-241A-0F3B-A021-C6C7E7CC0E4E}"/>
              </a:ext>
            </a:extLst>
          </p:cNvPr>
          <p:cNvSpPr txBox="1"/>
          <p:nvPr/>
        </p:nvSpPr>
        <p:spPr>
          <a:xfrm>
            <a:off x="5629874" y="6328754"/>
            <a:ext cx="62152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2C3E50"/>
                </a:solidFill>
                <a:latin typeface="Montserrat"/>
                <a:ea typeface="Calibri"/>
                <a:cs typeface="Calibri"/>
              </a:rPr>
              <a:t>Abdel-Rahman O. Geographic Disparities in Access to Cancer Clinical Trials in Canada. American Journal of Clinical Oncology [Internet]. 2023 Nov 1 [cited 2024 May];46(11):512. </a:t>
            </a:r>
          </a:p>
        </p:txBody>
      </p:sp>
      <p:sp>
        <p:nvSpPr>
          <p:cNvPr id="13" name="TextBox 12">
            <a:extLst>
              <a:ext uri="{FF2B5EF4-FFF2-40B4-BE49-F238E27FC236}">
                <a16:creationId xmlns:a16="http://schemas.microsoft.com/office/drawing/2014/main" id="{8958F50A-D351-1D27-4931-CB9B523B3299}"/>
              </a:ext>
            </a:extLst>
          </p:cNvPr>
          <p:cNvSpPr txBox="1"/>
          <p:nvPr/>
        </p:nvSpPr>
        <p:spPr>
          <a:xfrm>
            <a:off x="3238233" y="3344913"/>
            <a:ext cx="1558835" cy="830997"/>
          </a:xfrm>
          <a:prstGeom prst="rect">
            <a:avLst/>
          </a:prstGeom>
          <a:noFill/>
        </p:spPr>
        <p:txBody>
          <a:bodyPr wrap="square" rtlCol="0">
            <a:spAutoFit/>
          </a:bodyPr>
          <a:lstStyle/>
          <a:p>
            <a:pPr algn="ctr"/>
            <a:r>
              <a:rPr lang="en-US" sz="1600" b="1">
                <a:solidFill>
                  <a:srgbClr val="FFFFFF"/>
                </a:solidFill>
                <a:latin typeface="Montserrat" panose="00000500000000000000" pitchFamily="2" charset="0"/>
              </a:rPr>
              <a:t>Equity-denied populations</a:t>
            </a:r>
          </a:p>
        </p:txBody>
      </p:sp>
      <p:sp>
        <p:nvSpPr>
          <p:cNvPr id="14" name="TextBox 13">
            <a:extLst>
              <a:ext uri="{FF2B5EF4-FFF2-40B4-BE49-F238E27FC236}">
                <a16:creationId xmlns:a16="http://schemas.microsoft.com/office/drawing/2014/main" id="{643EDA32-0738-EC3B-F8E6-711DC8A51B5D}"/>
              </a:ext>
            </a:extLst>
          </p:cNvPr>
          <p:cNvSpPr txBox="1"/>
          <p:nvPr/>
        </p:nvSpPr>
        <p:spPr>
          <a:xfrm>
            <a:off x="2350345" y="5051172"/>
            <a:ext cx="1558835" cy="584775"/>
          </a:xfrm>
          <a:prstGeom prst="rect">
            <a:avLst/>
          </a:prstGeom>
          <a:noFill/>
        </p:spPr>
        <p:txBody>
          <a:bodyPr wrap="square" rtlCol="0">
            <a:spAutoFit/>
          </a:bodyPr>
          <a:lstStyle/>
          <a:p>
            <a:pPr algn="ctr"/>
            <a:r>
              <a:rPr lang="en-US" sz="1600" b="1">
                <a:solidFill>
                  <a:srgbClr val="FFFFFF"/>
                </a:solidFill>
                <a:latin typeface="Montserrat" panose="00000500000000000000" pitchFamily="2" charset="0"/>
              </a:rPr>
              <a:t>Academic vs Industry-led</a:t>
            </a:r>
          </a:p>
        </p:txBody>
      </p:sp>
      <p:sp>
        <p:nvSpPr>
          <p:cNvPr id="3" name="TextBox 2">
            <a:extLst>
              <a:ext uri="{FF2B5EF4-FFF2-40B4-BE49-F238E27FC236}">
                <a16:creationId xmlns:a16="http://schemas.microsoft.com/office/drawing/2014/main" id="{7ECB5389-7DDC-1EE1-2D1D-62EDC3D87178}"/>
              </a:ext>
            </a:extLst>
          </p:cNvPr>
          <p:cNvSpPr txBox="1"/>
          <p:nvPr/>
        </p:nvSpPr>
        <p:spPr>
          <a:xfrm>
            <a:off x="8694299" y="4729342"/>
            <a:ext cx="1449607" cy="307777"/>
          </a:xfrm>
          <a:prstGeom prst="rect">
            <a:avLst/>
          </a:prstGeom>
          <a:solidFill>
            <a:srgbClr val="FFFFFF"/>
          </a:solidFill>
        </p:spPr>
        <p:txBody>
          <a:bodyPr wrap="square" rtlCol="0">
            <a:spAutoFit/>
          </a:bodyPr>
          <a:lstStyle/>
          <a:p>
            <a:pPr algn="r"/>
            <a:r>
              <a:rPr lang="fr-CA" sz="700">
                <a:solidFill>
                  <a:schemeClr val="accent4">
                    <a:lumMod val="90000"/>
                    <a:lumOff val="10000"/>
                  </a:schemeClr>
                </a:solidFill>
              </a:rPr>
              <a:t>Powered by Bing</a:t>
            </a:r>
            <a:br>
              <a:rPr lang="fr-CA" sz="700">
                <a:solidFill>
                  <a:schemeClr val="accent4">
                    <a:lumMod val="90000"/>
                    <a:lumOff val="10000"/>
                  </a:schemeClr>
                </a:solidFill>
              </a:rPr>
            </a:br>
            <a:r>
              <a:rPr lang="fr-CA" sz="700">
                <a:solidFill>
                  <a:schemeClr val="accent4">
                    <a:lumMod val="90000"/>
                    <a:lumOff val="10000"/>
                  </a:schemeClr>
                </a:solidFill>
              </a:rPr>
              <a:t>©GeoNames, Microsoft, TomTom</a:t>
            </a:r>
            <a:endParaRPr lang="en-US" sz="700">
              <a:solidFill>
                <a:schemeClr val="accent4">
                  <a:lumMod val="90000"/>
                  <a:lumOff val="10000"/>
                </a:schemeClr>
              </a:solidFill>
            </a:endParaRPr>
          </a:p>
        </p:txBody>
      </p:sp>
      <p:sp>
        <p:nvSpPr>
          <p:cNvPr id="7" name="TextBox 6">
            <a:extLst>
              <a:ext uri="{FF2B5EF4-FFF2-40B4-BE49-F238E27FC236}">
                <a16:creationId xmlns:a16="http://schemas.microsoft.com/office/drawing/2014/main" id="{8E82579A-EA65-B758-778C-15FF842B8EDB}"/>
              </a:ext>
            </a:extLst>
          </p:cNvPr>
          <p:cNvSpPr txBox="1"/>
          <p:nvPr/>
        </p:nvSpPr>
        <p:spPr>
          <a:xfrm>
            <a:off x="9636390" y="2249287"/>
            <a:ext cx="1635221" cy="461665"/>
          </a:xfrm>
          <a:prstGeom prst="rect">
            <a:avLst/>
          </a:prstGeom>
          <a:solidFill>
            <a:srgbClr val="FFFFFF"/>
          </a:solidFill>
        </p:spPr>
        <p:txBody>
          <a:bodyPr wrap="square" rtlCol="0">
            <a:spAutoFit/>
          </a:bodyPr>
          <a:lstStyle/>
          <a:p>
            <a:r>
              <a:rPr lang="fr-CA" sz="1200" b="1">
                <a:solidFill>
                  <a:schemeClr val="accent4">
                    <a:lumMod val="90000"/>
                    <a:lumOff val="10000"/>
                  </a:schemeClr>
                </a:solidFill>
                <a:latin typeface="Montserrat" pitchFamily="2" charset="77"/>
              </a:rPr>
              <a:t>Studies per 10,000 individuals</a:t>
            </a:r>
            <a:endParaRPr lang="en-US" sz="1200" b="1">
              <a:solidFill>
                <a:schemeClr val="accent4">
                  <a:lumMod val="90000"/>
                  <a:lumOff val="10000"/>
                </a:schemeClr>
              </a:solidFill>
              <a:latin typeface="Montserrat" pitchFamily="2" charset="77"/>
            </a:endParaRPr>
          </a:p>
        </p:txBody>
      </p:sp>
      <p:sp>
        <p:nvSpPr>
          <p:cNvPr id="10" name="Title 1">
            <a:extLst>
              <a:ext uri="{FF2B5EF4-FFF2-40B4-BE49-F238E27FC236}">
                <a16:creationId xmlns:a16="http://schemas.microsoft.com/office/drawing/2014/main" id="{F5F29481-8540-AA45-CD0B-EAED36DA033B}"/>
              </a:ext>
            </a:extLst>
          </p:cNvPr>
          <p:cNvSpPr txBox="1">
            <a:spLocks/>
          </p:cNvSpPr>
          <p:nvPr/>
        </p:nvSpPr>
        <p:spPr>
          <a:xfrm>
            <a:off x="298939" y="222546"/>
            <a:ext cx="10380786" cy="752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b="1" i="0" kern="1200" dirty="0" smtClean="0">
                <a:solidFill>
                  <a:schemeClr val="tx1"/>
                </a:solidFill>
                <a:latin typeface="ITC New Baskerville" pitchFamily="50" charset="0"/>
                <a:ea typeface="+mj-ea"/>
                <a:cs typeface="+mj-cs"/>
              </a:defRPr>
            </a:lvl1pPr>
          </a:lstStyle>
          <a:p>
            <a:endParaRPr lang="en-CA" sz="4000" dirty="0"/>
          </a:p>
        </p:txBody>
      </p:sp>
      <p:sp>
        <p:nvSpPr>
          <p:cNvPr id="16" name="TextBox 15">
            <a:extLst>
              <a:ext uri="{FF2B5EF4-FFF2-40B4-BE49-F238E27FC236}">
                <a16:creationId xmlns:a16="http://schemas.microsoft.com/office/drawing/2014/main" id="{15FC9EA6-1FF8-8750-227F-1D03B51483EC}"/>
              </a:ext>
            </a:extLst>
          </p:cNvPr>
          <p:cNvSpPr txBox="1"/>
          <p:nvPr/>
        </p:nvSpPr>
        <p:spPr>
          <a:xfrm>
            <a:off x="5629873" y="1128418"/>
            <a:ext cx="6404811" cy="923330"/>
          </a:xfrm>
          <a:prstGeom prst="rect">
            <a:avLst/>
          </a:prstGeom>
          <a:solidFill>
            <a:srgbClr val="FFFFFF"/>
          </a:solidFill>
        </p:spPr>
        <p:txBody>
          <a:bodyPr wrap="square" rtlCol="0">
            <a:spAutoFit/>
          </a:bodyPr>
          <a:lstStyle/>
          <a:p>
            <a:r>
              <a:rPr lang="fr-CA" b="1">
                <a:solidFill>
                  <a:srgbClr val="015C9B"/>
                </a:solidFill>
                <a:latin typeface="Montserrat" pitchFamily="2" charset="77"/>
              </a:rPr>
              <a:t>Number of cancer trials available for every 10,000 individuals (according to 2021 census) in each Canadian Jurisdiction</a:t>
            </a:r>
            <a:endParaRPr lang="en-US" b="1">
              <a:solidFill>
                <a:srgbClr val="015C9B"/>
              </a:solidFill>
              <a:latin typeface="Montserrat" pitchFamily="2" charset="77"/>
            </a:endParaRPr>
          </a:p>
        </p:txBody>
      </p:sp>
      <p:sp>
        <p:nvSpPr>
          <p:cNvPr id="17" name="TextBox 16">
            <a:extLst>
              <a:ext uri="{FF2B5EF4-FFF2-40B4-BE49-F238E27FC236}">
                <a16:creationId xmlns:a16="http://schemas.microsoft.com/office/drawing/2014/main" id="{1649961B-6D95-4992-4FA7-32BACFF315F6}"/>
              </a:ext>
            </a:extLst>
          </p:cNvPr>
          <p:cNvSpPr txBox="1"/>
          <p:nvPr/>
        </p:nvSpPr>
        <p:spPr>
          <a:xfrm>
            <a:off x="8900387" y="2279253"/>
            <a:ext cx="735146" cy="246221"/>
          </a:xfrm>
          <a:prstGeom prst="rect">
            <a:avLst/>
          </a:prstGeom>
          <a:solidFill>
            <a:srgbClr val="FFFFFF"/>
          </a:solidFill>
        </p:spPr>
        <p:txBody>
          <a:bodyPr wrap="square" rtlCol="0">
            <a:spAutoFit/>
          </a:bodyPr>
          <a:lstStyle/>
          <a:p>
            <a:r>
              <a:rPr lang="fr-CA" sz="1000" b="1">
                <a:solidFill>
                  <a:schemeClr val="accent4">
                    <a:lumMod val="90000"/>
                    <a:lumOff val="10000"/>
                  </a:schemeClr>
                </a:solidFill>
                <a:latin typeface="Montserrat" pitchFamily="2" charset="77"/>
              </a:rPr>
              <a:t>6.795</a:t>
            </a:r>
            <a:endParaRPr lang="en-US" sz="1000" b="1">
              <a:solidFill>
                <a:schemeClr val="accent4">
                  <a:lumMod val="90000"/>
                  <a:lumOff val="10000"/>
                </a:schemeClr>
              </a:solidFill>
              <a:latin typeface="Montserrat" pitchFamily="2" charset="77"/>
            </a:endParaRPr>
          </a:p>
        </p:txBody>
      </p:sp>
      <p:sp>
        <p:nvSpPr>
          <p:cNvPr id="18" name="TextBox 17">
            <a:extLst>
              <a:ext uri="{FF2B5EF4-FFF2-40B4-BE49-F238E27FC236}">
                <a16:creationId xmlns:a16="http://schemas.microsoft.com/office/drawing/2014/main" id="{98353C9E-8F43-E6FD-7BDC-117112E1B941}"/>
              </a:ext>
            </a:extLst>
          </p:cNvPr>
          <p:cNvSpPr txBox="1"/>
          <p:nvPr/>
        </p:nvSpPr>
        <p:spPr>
          <a:xfrm>
            <a:off x="8918555" y="3324548"/>
            <a:ext cx="552093" cy="246221"/>
          </a:xfrm>
          <a:prstGeom prst="rect">
            <a:avLst/>
          </a:prstGeom>
          <a:solidFill>
            <a:srgbClr val="FFFFFF"/>
          </a:solidFill>
        </p:spPr>
        <p:txBody>
          <a:bodyPr wrap="square" rtlCol="0">
            <a:spAutoFit/>
          </a:bodyPr>
          <a:lstStyle/>
          <a:p>
            <a:r>
              <a:rPr lang="fr-CA" sz="1000" b="1">
                <a:solidFill>
                  <a:schemeClr val="accent4">
                    <a:lumMod val="90000"/>
                    <a:lumOff val="10000"/>
                  </a:schemeClr>
                </a:solidFill>
                <a:latin typeface="Montserrat" pitchFamily="2" charset="77"/>
              </a:rPr>
              <a:t>0.0</a:t>
            </a:r>
            <a:endParaRPr lang="en-US" sz="1000" b="1">
              <a:solidFill>
                <a:schemeClr val="accent4">
                  <a:lumMod val="90000"/>
                  <a:lumOff val="10000"/>
                </a:schemeClr>
              </a:solidFill>
              <a:latin typeface="Montserrat" pitchFamily="2" charset="77"/>
            </a:endParaRPr>
          </a:p>
        </p:txBody>
      </p:sp>
      <p:cxnSp>
        <p:nvCxnSpPr>
          <p:cNvPr id="21" name="Straight Connector 20">
            <a:extLst>
              <a:ext uri="{FF2B5EF4-FFF2-40B4-BE49-F238E27FC236}">
                <a16:creationId xmlns:a16="http://schemas.microsoft.com/office/drawing/2014/main" id="{E200AAA5-6267-1155-FA7E-174A89A3B050}"/>
              </a:ext>
            </a:extLst>
          </p:cNvPr>
          <p:cNvCxnSpPr>
            <a:cxnSpLocks/>
          </p:cNvCxnSpPr>
          <p:nvPr/>
        </p:nvCxnSpPr>
        <p:spPr>
          <a:xfrm>
            <a:off x="5517642" y="1231547"/>
            <a:ext cx="0" cy="538556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65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7E7A-B576-756A-04C6-586257892CDD}"/>
              </a:ext>
            </a:extLst>
          </p:cNvPr>
          <p:cNvSpPr>
            <a:spLocks noGrp="1"/>
          </p:cNvSpPr>
          <p:nvPr>
            <p:ph type="title"/>
          </p:nvPr>
        </p:nvSpPr>
        <p:spPr/>
        <p:txBody>
          <a:bodyPr/>
          <a:lstStyle/>
          <a:p>
            <a:r>
              <a:rPr lang="en-US" b="1" dirty="0"/>
              <a:t>Addressing Geography Gaps with Decentralized Trials</a:t>
            </a:r>
          </a:p>
        </p:txBody>
      </p:sp>
      <p:sp>
        <p:nvSpPr>
          <p:cNvPr id="3" name="Slide Number Placeholder 2">
            <a:extLst>
              <a:ext uri="{FF2B5EF4-FFF2-40B4-BE49-F238E27FC236}">
                <a16:creationId xmlns:a16="http://schemas.microsoft.com/office/drawing/2014/main" id="{876963F5-09D0-5CEC-7323-E1C469A2C3E3}"/>
              </a:ext>
            </a:extLst>
          </p:cNvPr>
          <p:cNvSpPr>
            <a:spLocks noGrp="1"/>
          </p:cNvSpPr>
          <p:nvPr>
            <p:ph type="sldNum" sz="quarter" idx="12"/>
          </p:nvPr>
        </p:nvSpPr>
        <p:spPr/>
        <p:txBody>
          <a:bodyPr/>
          <a:lstStyle/>
          <a:p>
            <a:fld id="{BE33F7A0-71F0-446B-9DE8-6D75BE64EE0F}" type="slidenum">
              <a:rPr lang="en-US" smtClean="0"/>
              <a:pPr/>
              <a:t>15</a:t>
            </a:fld>
            <a:endParaRPr lang="en-US" dirty="0"/>
          </a:p>
        </p:txBody>
      </p:sp>
      <p:sp>
        <p:nvSpPr>
          <p:cNvPr id="6" name="テキスト ボックス 2">
            <a:extLst>
              <a:ext uri="{FF2B5EF4-FFF2-40B4-BE49-F238E27FC236}">
                <a16:creationId xmlns:a16="http://schemas.microsoft.com/office/drawing/2014/main" id="{8DC5C11C-51E0-5358-B62C-B21B71F1DC46}"/>
              </a:ext>
            </a:extLst>
          </p:cNvPr>
          <p:cNvSpPr txBox="1">
            <a:spLocks noGrp="1"/>
          </p:cNvSpPr>
          <p:nvPr>
            <p:ph sz="quarter" idx="13"/>
          </p:nvPr>
        </p:nvSpPr>
        <p:spPr>
          <a:xfrm>
            <a:off x="294909" y="1449164"/>
            <a:ext cx="5587747" cy="3724096"/>
          </a:xfrm>
          <a:prstGeom prst="rect">
            <a:avLst/>
          </a:prstGeom>
          <a:noFill/>
        </p:spPr>
        <p:txBody>
          <a:bodyPr wrap="square">
            <a:spAutoFit/>
          </a:bodyPr>
          <a:lstStyle/>
          <a:p>
            <a:r>
              <a:rPr lang="en-US" altLang="ja-JP" dirty="0">
                <a:latin typeface="Arial" panose="020B0604020202020204" pitchFamily="34" charset="0"/>
                <a:cs typeface="Arial" panose="020B0604020202020204" pitchFamily="34" charset="0"/>
              </a:rPr>
              <a:t>E-Tools/Digital Technologies to engage patients directly with sponsor or through  participating trial site</a:t>
            </a:r>
          </a:p>
          <a:p>
            <a:r>
              <a:rPr lang="en-US" altLang="ja-JP" dirty="0">
                <a:latin typeface="Arial" panose="020B0604020202020204" pitchFamily="34" charset="0"/>
                <a:cs typeface="Arial" panose="020B0604020202020204" pitchFamily="34" charset="0"/>
              </a:rPr>
              <a:t>Shared patient management between trial investigators/sites</a:t>
            </a:r>
          </a:p>
          <a:p>
            <a:r>
              <a:rPr lang="en-US" altLang="ja-JP" dirty="0">
                <a:latin typeface="Arial" panose="020B0604020202020204" pitchFamily="34" charset="0"/>
                <a:cs typeface="Arial" panose="020B0604020202020204" pitchFamily="34" charset="0"/>
              </a:rPr>
              <a:t>Technical, operations, cultural, system changes are required for broad adoption</a:t>
            </a:r>
          </a:p>
          <a:p>
            <a:endParaRPr lang="ja-JP" alt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DF61A6B-246B-36D6-7E0B-46CF8F651427}"/>
              </a:ext>
            </a:extLst>
          </p:cNvPr>
          <p:cNvPicPr>
            <a:picLocks noChangeAspect="1"/>
          </p:cNvPicPr>
          <p:nvPr/>
        </p:nvPicPr>
        <p:blipFill>
          <a:blip r:embed="rId3"/>
          <a:stretch>
            <a:fillRect/>
          </a:stretch>
        </p:blipFill>
        <p:spPr>
          <a:xfrm>
            <a:off x="5882656" y="1095361"/>
            <a:ext cx="6004544" cy="4391039"/>
          </a:xfrm>
          <a:prstGeom prst="rect">
            <a:avLst/>
          </a:prstGeom>
        </p:spPr>
      </p:pic>
      <p:sp>
        <p:nvSpPr>
          <p:cNvPr id="7" name="TextBox 6">
            <a:extLst>
              <a:ext uri="{FF2B5EF4-FFF2-40B4-BE49-F238E27FC236}">
                <a16:creationId xmlns:a16="http://schemas.microsoft.com/office/drawing/2014/main" id="{CDF0B543-83C2-6F99-8B09-DC1D4B257FCA}"/>
              </a:ext>
            </a:extLst>
          </p:cNvPr>
          <p:cNvSpPr txBox="1"/>
          <p:nvPr/>
        </p:nvSpPr>
        <p:spPr>
          <a:xfrm>
            <a:off x="6111256" y="2406925"/>
            <a:ext cx="1639028" cy="923330"/>
          </a:xfrm>
          <a:prstGeom prst="rect">
            <a:avLst/>
          </a:prstGeom>
          <a:noFill/>
        </p:spPr>
        <p:txBody>
          <a:bodyPr wrap="square" rtlCol="0">
            <a:spAutoFit/>
          </a:bodyPr>
          <a:lstStyle/>
          <a:p>
            <a:r>
              <a:rPr lang="en-US" dirty="0">
                <a:solidFill>
                  <a:schemeClr val="bg1"/>
                </a:solidFill>
              </a:rPr>
              <a:t>Shared patient management*</a:t>
            </a:r>
          </a:p>
        </p:txBody>
      </p:sp>
      <p:sp>
        <p:nvSpPr>
          <p:cNvPr id="8" name="TextBox 7">
            <a:extLst>
              <a:ext uri="{FF2B5EF4-FFF2-40B4-BE49-F238E27FC236}">
                <a16:creationId xmlns:a16="http://schemas.microsoft.com/office/drawing/2014/main" id="{76680BD0-E20D-C8F8-9AD3-4011B0360855}"/>
              </a:ext>
            </a:extLst>
          </p:cNvPr>
          <p:cNvSpPr txBox="1"/>
          <p:nvPr/>
        </p:nvSpPr>
        <p:spPr>
          <a:xfrm>
            <a:off x="10186932" y="2559637"/>
            <a:ext cx="954172" cy="369332"/>
          </a:xfrm>
          <a:prstGeom prst="rect">
            <a:avLst/>
          </a:prstGeom>
          <a:noFill/>
        </p:spPr>
        <p:txBody>
          <a:bodyPr wrap="none" rtlCol="0">
            <a:spAutoFit/>
          </a:bodyPr>
          <a:lstStyle/>
          <a:p>
            <a:r>
              <a:rPr lang="en-US" dirty="0">
                <a:solidFill>
                  <a:schemeClr val="bg1"/>
                </a:solidFill>
              </a:rPr>
              <a:t>E-Tools</a:t>
            </a:r>
          </a:p>
        </p:txBody>
      </p:sp>
      <p:sp>
        <p:nvSpPr>
          <p:cNvPr id="9" name="TextBox 8">
            <a:extLst>
              <a:ext uri="{FF2B5EF4-FFF2-40B4-BE49-F238E27FC236}">
                <a16:creationId xmlns:a16="http://schemas.microsoft.com/office/drawing/2014/main" id="{B16D03AF-55B2-BC93-D7B3-6F1B14712F96}"/>
              </a:ext>
            </a:extLst>
          </p:cNvPr>
          <p:cNvSpPr txBox="1"/>
          <p:nvPr/>
        </p:nvSpPr>
        <p:spPr>
          <a:xfrm>
            <a:off x="5824923" y="5637109"/>
            <a:ext cx="6120009" cy="369332"/>
          </a:xfrm>
          <a:prstGeom prst="rect">
            <a:avLst/>
          </a:prstGeom>
          <a:noFill/>
        </p:spPr>
        <p:txBody>
          <a:bodyPr wrap="none" rtlCol="0">
            <a:spAutoFit/>
          </a:bodyPr>
          <a:lstStyle/>
          <a:p>
            <a:r>
              <a:rPr lang="en-US" dirty="0"/>
              <a:t>*Also called Patient sharing, hub-spoke cluster, local network</a:t>
            </a:r>
          </a:p>
        </p:txBody>
      </p:sp>
    </p:spTree>
    <p:extLst>
      <p:ext uri="{BB962C8B-B14F-4D97-AF65-F5344CB8AC3E}">
        <p14:creationId xmlns:p14="http://schemas.microsoft.com/office/powerpoint/2010/main" val="2158131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C612-1757-18D8-74AE-5762CDEF67E0}"/>
              </a:ext>
            </a:extLst>
          </p:cNvPr>
          <p:cNvSpPr>
            <a:spLocks noGrp="1"/>
          </p:cNvSpPr>
          <p:nvPr>
            <p:ph type="title"/>
          </p:nvPr>
        </p:nvSpPr>
        <p:spPr>
          <a:xfrm>
            <a:off x="508164" y="143005"/>
            <a:ext cx="10972800" cy="1371600"/>
          </a:xfrm>
        </p:spPr>
        <p:txBody>
          <a:bodyPr>
            <a:normAutofit/>
          </a:bodyPr>
          <a:lstStyle/>
          <a:p>
            <a:r>
              <a:rPr lang="en-US" sz="3200" b="1" dirty="0"/>
              <a:t>Rationale for Adoption DCTs</a:t>
            </a:r>
            <a:br>
              <a:rPr lang="en-US" sz="3200" b="1" dirty="0"/>
            </a:br>
            <a:r>
              <a:rPr lang="en-US" sz="3200" b="1" dirty="0"/>
              <a:t>Speed, costs, quality, diversity/representation</a:t>
            </a:r>
          </a:p>
        </p:txBody>
      </p:sp>
      <p:sp>
        <p:nvSpPr>
          <p:cNvPr id="3" name="Slide Number Placeholder 2">
            <a:extLst>
              <a:ext uri="{FF2B5EF4-FFF2-40B4-BE49-F238E27FC236}">
                <a16:creationId xmlns:a16="http://schemas.microsoft.com/office/drawing/2014/main" id="{1CB78725-736A-40BE-4A34-754B1D8DCB76}"/>
              </a:ext>
            </a:extLst>
          </p:cNvPr>
          <p:cNvSpPr>
            <a:spLocks noGrp="1"/>
          </p:cNvSpPr>
          <p:nvPr>
            <p:ph type="sldNum" sz="quarter" idx="12"/>
          </p:nvPr>
        </p:nvSpPr>
        <p:spPr/>
        <p:txBody>
          <a:bodyPr/>
          <a:lstStyle/>
          <a:p>
            <a:fld id="{BE33F7A0-71F0-446B-9DE8-6D75BE64EE0F}" type="slidenum">
              <a:rPr lang="en-US" smtClean="0"/>
              <a:pPr/>
              <a:t>16</a:t>
            </a:fld>
            <a:endParaRPr lang="en-US" dirty="0"/>
          </a:p>
        </p:txBody>
      </p:sp>
      <p:pic>
        <p:nvPicPr>
          <p:cNvPr id="7" name="Content Placeholder 6">
            <a:extLst>
              <a:ext uri="{FF2B5EF4-FFF2-40B4-BE49-F238E27FC236}">
                <a16:creationId xmlns:a16="http://schemas.microsoft.com/office/drawing/2014/main" id="{B6F5C2E7-6546-D44E-B940-1CF43115D7FA}"/>
              </a:ext>
            </a:extLst>
          </p:cNvPr>
          <p:cNvPicPr>
            <a:picLocks noGrp="1" noChangeAspect="1"/>
          </p:cNvPicPr>
          <p:nvPr>
            <p:ph sz="quarter" idx="13"/>
          </p:nvPr>
        </p:nvPicPr>
        <p:blipFill>
          <a:blip r:embed="rId3"/>
          <a:stretch>
            <a:fillRect/>
          </a:stretch>
        </p:blipFill>
        <p:spPr>
          <a:xfrm>
            <a:off x="279422" y="1784423"/>
            <a:ext cx="11678628" cy="3942834"/>
          </a:xfrm>
        </p:spPr>
      </p:pic>
      <p:sp>
        <p:nvSpPr>
          <p:cNvPr id="8" name="TextBox 7">
            <a:extLst>
              <a:ext uri="{FF2B5EF4-FFF2-40B4-BE49-F238E27FC236}">
                <a16:creationId xmlns:a16="http://schemas.microsoft.com/office/drawing/2014/main" id="{662B57C7-FE58-ECD3-84B1-3FA00830F5B9}"/>
              </a:ext>
            </a:extLst>
          </p:cNvPr>
          <p:cNvSpPr txBox="1"/>
          <p:nvPr/>
        </p:nvSpPr>
        <p:spPr>
          <a:xfrm>
            <a:off x="367301" y="5774957"/>
            <a:ext cx="11590749" cy="338554"/>
          </a:xfrm>
          <a:prstGeom prst="rect">
            <a:avLst/>
          </a:prstGeom>
          <a:noFill/>
        </p:spPr>
        <p:txBody>
          <a:bodyPr wrap="square">
            <a:spAutoFit/>
          </a:bodyPr>
          <a:lstStyle/>
          <a:p>
            <a:r>
              <a:rPr lang="en-US" sz="1600" dirty="0"/>
              <a:t>Daly B, et al. </a:t>
            </a:r>
            <a:r>
              <a:rPr lang="en-US" sz="1600" i="1" dirty="0"/>
              <a:t>JAMA </a:t>
            </a:r>
            <a:r>
              <a:rPr lang="en-US" sz="1600" i="1" dirty="0" err="1"/>
              <a:t>Netw</a:t>
            </a:r>
            <a:r>
              <a:rPr lang="en-US" sz="1600" i="1" dirty="0"/>
              <a:t> Open.</a:t>
            </a:r>
            <a:r>
              <a:rPr lang="en-US" sz="1600" dirty="0"/>
              <a:t> 2024;7(4):e246228. doi:10.1001/jamanetworkopen.2024.6228</a:t>
            </a:r>
          </a:p>
        </p:txBody>
      </p:sp>
      <p:sp>
        <p:nvSpPr>
          <p:cNvPr id="10" name="TextBox 9">
            <a:extLst>
              <a:ext uri="{FF2B5EF4-FFF2-40B4-BE49-F238E27FC236}">
                <a16:creationId xmlns:a16="http://schemas.microsoft.com/office/drawing/2014/main" id="{6262DF94-EFE0-A5A1-D043-5A781620C870}"/>
              </a:ext>
            </a:extLst>
          </p:cNvPr>
          <p:cNvSpPr txBox="1"/>
          <p:nvPr/>
        </p:nvSpPr>
        <p:spPr>
          <a:xfrm>
            <a:off x="778267" y="1391241"/>
            <a:ext cx="6097712" cy="369332"/>
          </a:xfrm>
          <a:prstGeom prst="rect">
            <a:avLst/>
          </a:prstGeom>
          <a:noFill/>
        </p:spPr>
        <p:txBody>
          <a:bodyPr wrap="square">
            <a:spAutoFit/>
          </a:bodyPr>
          <a:lstStyle/>
          <a:p>
            <a:r>
              <a:rPr lang="en-US" sz="1800" b="0" i="0" u="none" strike="noStrike" baseline="0" dirty="0">
                <a:latin typeface="Arial" panose="020B0604020202020204" pitchFamily="34" charset="0"/>
              </a:rPr>
              <a:t>Key drivers of increased adoption </a:t>
            </a:r>
            <a:endParaRPr lang="en-US" dirty="0"/>
          </a:p>
        </p:txBody>
      </p:sp>
      <p:sp>
        <p:nvSpPr>
          <p:cNvPr id="12" name="TextBox 11">
            <a:extLst>
              <a:ext uri="{FF2B5EF4-FFF2-40B4-BE49-F238E27FC236}">
                <a16:creationId xmlns:a16="http://schemas.microsoft.com/office/drawing/2014/main" id="{E038BB81-FE23-1966-F170-33B5F4E183E5}"/>
              </a:ext>
            </a:extLst>
          </p:cNvPr>
          <p:cNvSpPr txBox="1"/>
          <p:nvPr/>
        </p:nvSpPr>
        <p:spPr>
          <a:xfrm>
            <a:off x="7014166" y="1335923"/>
            <a:ext cx="6097712" cy="400110"/>
          </a:xfrm>
          <a:prstGeom prst="rect">
            <a:avLst/>
          </a:prstGeom>
          <a:noFill/>
        </p:spPr>
        <p:txBody>
          <a:bodyPr wrap="square">
            <a:spAutoFit/>
          </a:bodyPr>
          <a:lstStyle/>
          <a:p>
            <a:r>
              <a:rPr lang="en-US" sz="2000" b="0" i="0" u="none" strike="noStrike" baseline="0" dirty="0"/>
              <a:t>Key objectives for adoption </a:t>
            </a:r>
            <a:endParaRPr lang="en-US" sz="2000" dirty="0"/>
          </a:p>
        </p:txBody>
      </p:sp>
      <p:sp>
        <p:nvSpPr>
          <p:cNvPr id="20" name="TextBox 19">
            <a:extLst>
              <a:ext uri="{FF2B5EF4-FFF2-40B4-BE49-F238E27FC236}">
                <a16:creationId xmlns:a16="http://schemas.microsoft.com/office/drawing/2014/main" id="{A546B1CF-5905-0921-5D45-218D135609DD}"/>
              </a:ext>
            </a:extLst>
          </p:cNvPr>
          <p:cNvSpPr txBox="1"/>
          <p:nvPr/>
        </p:nvSpPr>
        <p:spPr>
          <a:xfrm>
            <a:off x="11003878" y="2463986"/>
            <a:ext cx="954172" cy="369332"/>
          </a:xfrm>
          <a:prstGeom prst="rect">
            <a:avLst/>
          </a:prstGeom>
          <a:noFill/>
        </p:spPr>
        <p:txBody>
          <a:bodyPr wrap="none" rtlCol="0">
            <a:spAutoFit/>
          </a:bodyPr>
          <a:lstStyle/>
          <a:p>
            <a:r>
              <a:rPr lang="en-US" dirty="0">
                <a:solidFill>
                  <a:schemeClr val="bg1"/>
                </a:solidFill>
              </a:rPr>
              <a:t>E-Tools</a:t>
            </a:r>
          </a:p>
        </p:txBody>
      </p:sp>
      <p:sp>
        <p:nvSpPr>
          <p:cNvPr id="22" name="TextBox 21">
            <a:extLst>
              <a:ext uri="{FF2B5EF4-FFF2-40B4-BE49-F238E27FC236}">
                <a16:creationId xmlns:a16="http://schemas.microsoft.com/office/drawing/2014/main" id="{981CC69C-BC06-1C82-8414-C9856067F51B}"/>
              </a:ext>
            </a:extLst>
          </p:cNvPr>
          <p:cNvSpPr txBox="1"/>
          <p:nvPr/>
        </p:nvSpPr>
        <p:spPr>
          <a:xfrm>
            <a:off x="11156278" y="2616386"/>
            <a:ext cx="954172" cy="369332"/>
          </a:xfrm>
          <a:prstGeom prst="rect">
            <a:avLst/>
          </a:prstGeom>
          <a:noFill/>
        </p:spPr>
        <p:txBody>
          <a:bodyPr wrap="none" rtlCol="0">
            <a:spAutoFit/>
          </a:bodyPr>
          <a:lstStyle/>
          <a:p>
            <a:r>
              <a:rPr lang="en-US" dirty="0">
                <a:solidFill>
                  <a:schemeClr val="bg1"/>
                </a:solidFill>
              </a:rPr>
              <a:t>E-Tools</a:t>
            </a:r>
          </a:p>
        </p:txBody>
      </p:sp>
    </p:spTree>
    <p:extLst>
      <p:ext uri="{BB962C8B-B14F-4D97-AF65-F5344CB8AC3E}">
        <p14:creationId xmlns:p14="http://schemas.microsoft.com/office/powerpoint/2010/main" val="191189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65F6-1104-D607-2753-F09727753C5C}"/>
              </a:ext>
            </a:extLst>
          </p:cNvPr>
          <p:cNvSpPr>
            <a:spLocks noGrp="1"/>
          </p:cNvSpPr>
          <p:nvPr>
            <p:ph type="title"/>
          </p:nvPr>
        </p:nvSpPr>
        <p:spPr/>
        <p:txBody>
          <a:bodyPr/>
          <a:lstStyle/>
          <a:p>
            <a:r>
              <a:rPr lang="en-US" dirty="0"/>
              <a:t>Digital Tools for Trials</a:t>
            </a:r>
          </a:p>
        </p:txBody>
      </p:sp>
      <p:pic>
        <p:nvPicPr>
          <p:cNvPr id="5" name="Content Placeholder 4">
            <a:extLst>
              <a:ext uri="{FF2B5EF4-FFF2-40B4-BE49-F238E27FC236}">
                <a16:creationId xmlns:a16="http://schemas.microsoft.com/office/drawing/2014/main" id="{53145A45-E5A1-802B-010E-C8DAD06966BE}"/>
              </a:ext>
            </a:extLst>
          </p:cNvPr>
          <p:cNvPicPr>
            <a:picLocks noGrp="1" noChangeAspect="1"/>
          </p:cNvPicPr>
          <p:nvPr>
            <p:ph idx="1"/>
          </p:nvPr>
        </p:nvPicPr>
        <p:blipFill rotWithShape="1">
          <a:blip r:embed="rId3"/>
          <a:srcRect b="6869"/>
          <a:stretch/>
        </p:blipFill>
        <p:spPr>
          <a:xfrm>
            <a:off x="838200" y="1295400"/>
            <a:ext cx="10515600" cy="3733800"/>
          </a:xfrm>
        </p:spPr>
      </p:pic>
      <p:sp>
        <p:nvSpPr>
          <p:cNvPr id="7" name="TextBox 6">
            <a:extLst>
              <a:ext uri="{FF2B5EF4-FFF2-40B4-BE49-F238E27FC236}">
                <a16:creationId xmlns:a16="http://schemas.microsoft.com/office/drawing/2014/main" id="{4AC9EE1F-94FE-3365-2D91-1280466868E4}"/>
              </a:ext>
            </a:extLst>
          </p:cNvPr>
          <p:cNvSpPr txBox="1"/>
          <p:nvPr/>
        </p:nvSpPr>
        <p:spPr>
          <a:xfrm>
            <a:off x="762000" y="5867400"/>
            <a:ext cx="9829800" cy="369332"/>
          </a:xfrm>
          <a:prstGeom prst="rect">
            <a:avLst/>
          </a:prstGeom>
          <a:noFill/>
        </p:spPr>
        <p:txBody>
          <a:bodyPr wrap="square">
            <a:spAutoFit/>
          </a:bodyPr>
          <a:lstStyle/>
          <a:p>
            <a:r>
              <a:rPr lang="en-US" dirty="0" err="1"/>
              <a:t>Inan</a:t>
            </a:r>
            <a:r>
              <a:rPr lang="en-US" dirty="0"/>
              <a:t>, O. T. et al. Digitizing clinical trials. </a:t>
            </a:r>
            <a:r>
              <a:rPr lang="en-US" i="1" dirty="0"/>
              <a:t>NPJ Digit. Med.</a:t>
            </a:r>
            <a:r>
              <a:rPr lang="en-US" dirty="0"/>
              <a:t> </a:t>
            </a:r>
            <a:r>
              <a:rPr lang="en-US" b="1" dirty="0"/>
              <a:t>3</a:t>
            </a:r>
            <a:r>
              <a:rPr lang="en-US" dirty="0"/>
              <a:t>, 101 (2020).</a:t>
            </a:r>
          </a:p>
        </p:txBody>
      </p:sp>
    </p:spTree>
    <p:extLst>
      <p:ext uri="{BB962C8B-B14F-4D97-AF65-F5344CB8AC3E}">
        <p14:creationId xmlns:p14="http://schemas.microsoft.com/office/powerpoint/2010/main" val="428776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CC8D-6BA7-6CB8-7F35-D430B8E29892}"/>
              </a:ext>
            </a:extLst>
          </p:cNvPr>
          <p:cNvSpPr>
            <a:spLocks noGrp="1"/>
          </p:cNvSpPr>
          <p:nvPr>
            <p:ph type="title"/>
          </p:nvPr>
        </p:nvSpPr>
        <p:spPr/>
        <p:txBody>
          <a:bodyPr/>
          <a:lstStyle/>
          <a:p>
            <a:r>
              <a:rPr lang="en-US" dirty="0"/>
              <a:t>Traditional and Digital Trials</a:t>
            </a:r>
          </a:p>
        </p:txBody>
      </p:sp>
      <p:sp>
        <p:nvSpPr>
          <p:cNvPr id="4" name="Slide Number Placeholder 3">
            <a:extLst>
              <a:ext uri="{FF2B5EF4-FFF2-40B4-BE49-F238E27FC236}">
                <a16:creationId xmlns:a16="http://schemas.microsoft.com/office/drawing/2014/main" id="{C160CCDE-52EF-CD5E-9237-8CF32C7A4D27}"/>
              </a:ext>
            </a:extLst>
          </p:cNvPr>
          <p:cNvSpPr>
            <a:spLocks noGrp="1"/>
          </p:cNvSpPr>
          <p:nvPr>
            <p:ph type="sldNum" sz="quarter" idx="12"/>
          </p:nvPr>
        </p:nvSpPr>
        <p:spPr/>
        <p:txBody>
          <a:bodyPr/>
          <a:lstStyle/>
          <a:p>
            <a:fld id="{2754ED01-E2A0-4C1E-8E21-014B99041579}" type="slidenum">
              <a:rPr lang="en-US" smtClean="0"/>
              <a:pPr/>
              <a:t>18</a:t>
            </a:fld>
            <a:endParaRPr lang="en-US" dirty="0"/>
          </a:p>
        </p:txBody>
      </p:sp>
      <p:pic>
        <p:nvPicPr>
          <p:cNvPr id="5" name="Main graphic">
            <a:extLst>
              <a:ext uri="{FF2B5EF4-FFF2-40B4-BE49-F238E27FC236}">
                <a16:creationId xmlns:a16="http://schemas.microsoft.com/office/drawing/2014/main" id="{1B9E77B8-0F93-7830-ECAF-011E8F639033}"/>
              </a:ext>
            </a:extLst>
          </p:cNvPr>
          <p:cNvPicPr>
            <a:picLocks noGrp="1"/>
          </p:cNvPicPr>
          <p:nvPr>
            <p:ph idx="1"/>
          </p:nvPr>
        </p:nvPicPr>
        <p:blipFill>
          <a:blip r:embed="rId2"/>
          <a:stretch/>
        </p:blipFill>
        <p:spPr>
          <a:xfrm>
            <a:off x="990600" y="990600"/>
            <a:ext cx="9677400" cy="5431682"/>
          </a:xfrm>
          <a:prstGeom prst="rect">
            <a:avLst/>
          </a:prstGeom>
          <a:ln>
            <a:noFill/>
          </a:ln>
        </p:spPr>
      </p:pic>
      <p:sp>
        <p:nvSpPr>
          <p:cNvPr id="6" name="TextShape 2">
            <a:extLst>
              <a:ext uri="{FF2B5EF4-FFF2-40B4-BE49-F238E27FC236}">
                <a16:creationId xmlns:a16="http://schemas.microsoft.com/office/drawing/2014/main" id="{A2B9AE77-6411-2333-82AA-DB32415B7F96}"/>
              </a:ext>
            </a:extLst>
          </p:cNvPr>
          <p:cNvSpPr txBox="1"/>
          <p:nvPr/>
        </p:nvSpPr>
        <p:spPr>
          <a:xfrm>
            <a:off x="5486400" y="6422282"/>
            <a:ext cx="6385544" cy="435718"/>
          </a:xfrm>
          <a:prstGeom prst="rect">
            <a:avLst/>
          </a:prstGeom>
          <a:noFill/>
          <a:ln>
            <a:noFill/>
          </a:ln>
        </p:spPr>
        <p:txBody>
          <a:bodyPr lIns="90000" tIns="45000" rIns="90000" bIns="45000"/>
          <a:lstStyle/>
          <a:p>
            <a:r>
              <a:rPr lang="en-US" sz="900" b="0" i="1" strike="noStrike" spc="-1" dirty="0">
                <a:latin typeface="Arial"/>
              </a:rPr>
              <a:t>Mayo Clinic Proceedings</a:t>
            </a:r>
            <a:r>
              <a:rPr lang="en-US" sz="900" b="0" strike="noStrike" spc="-1" dirty="0">
                <a:latin typeface="Arial"/>
              </a:rPr>
              <a:t> 2023 981568-1578DOI: (10.1016/j.mayocp.2022.10.001) </a:t>
            </a:r>
          </a:p>
        </p:txBody>
      </p:sp>
    </p:spTree>
    <p:extLst>
      <p:ext uri="{BB962C8B-B14F-4D97-AF65-F5344CB8AC3E}">
        <p14:creationId xmlns:p14="http://schemas.microsoft.com/office/powerpoint/2010/main" val="1133722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32C3-6F42-9F44-8AE5-E8C61A17063B}"/>
              </a:ext>
            </a:extLst>
          </p:cNvPr>
          <p:cNvSpPr>
            <a:spLocks noGrp="1"/>
          </p:cNvSpPr>
          <p:nvPr>
            <p:ph type="title"/>
          </p:nvPr>
        </p:nvSpPr>
        <p:spPr/>
        <p:txBody>
          <a:bodyPr/>
          <a:lstStyle/>
          <a:p>
            <a:r>
              <a:rPr lang="en-US" dirty="0"/>
              <a:t>Digital Technologies</a:t>
            </a:r>
          </a:p>
        </p:txBody>
      </p:sp>
      <p:sp>
        <p:nvSpPr>
          <p:cNvPr id="3" name="Content Placeholder 2">
            <a:extLst>
              <a:ext uri="{FF2B5EF4-FFF2-40B4-BE49-F238E27FC236}">
                <a16:creationId xmlns:a16="http://schemas.microsoft.com/office/drawing/2014/main" id="{AD3A93AC-E042-EE82-0300-12BE9BA3ECA0}"/>
              </a:ext>
            </a:extLst>
          </p:cNvPr>
          <p:cNvSpPr>
            <a:spLocks noGrp="1"/>
          </p:cNvSpPr>
          <p:nvPr>
            <p:ph idx="1"/>
          </p:nvPr>
        </p:nvSpPr>
        <p:spPr/>
        <p:txBody>
          <a:bodyPr>
            <a:normAutofit fontScale="62500" lnSpcReduction="20000"/>
          </a:bodyPr>
          <a:lstStyle/>
          <a:p>
            <a:r>
              <a:rPr lang="en-US" dirty="0"/>
              <a:t>Wearables, tele-health visits, online patient diaries, </a:t>
            </a:r>
            <a:r>
              <a:rPr lang="en-US" dirty="0" err="1"/>
              <a:t>eConsent</a:t>
            </a:r>
            <a:r>
              <a:rPr lang="en-US" dirty="0"/>
              <a:t>, video dosing confirmation, patient apps </a:t>
            </a:r>
            <a:r>
              <a:rPr lang="en-US" dirty="0" err="1"/>
              <a:t>etc</a:t>
            </a:r>
            <a:r>
              <a:rPr lang="en-US" dirty="0"/>
              <a:t> are now available and may reduce disparity of access based on where patients live BUT… These may create their own burdens if not simply to use, readily available and robust</a:t>
            </a:r>
          </a:p>
          <a:p>
            <a:pPr marL="0" indent="0">
              <a:buNone/>
            </a:pPr>
            <a:r>
              <a:rPr lang="en-US" dirty="0"/>
              <a:t>Key features:</a:t>
            </a:r>
          </a:p>
          <a:p>
            <a:r>
              <a:rPr lang="en-US" b="1" dirty="0"/>
              <a:t>Intuitive</a:t>
            </a:r>
            <a:r>
              <a:rPr lang="en-US" dirty="0"/>
              <a:t>: When a patient looks at whatever they’ve been asked to use, whether it’s an app on a mobile device, it has to be clear right away what they need to do. They shouldn’t have to take a training course.</a:t>
            </a:r>
          </a:p>
          <a:p>
            <a:r>
              <a:rPr lang="en-US" b="1" dirty="0"/>
              <a:t>Elegant</a:t>
            </a:r>
            <a:r>
              <a:rPr lang="en-US" dirty="0"/>
              <a:t>: The device or app should provide only what the patient needs, and no more.  </a:t>
            </a:r>
            <a:r>
              <a:rPr lang="en-US" dirty="0" err="1"/>
              <a:t>Simpile</a:t>
            </a:r>
            <a:r>
              <a:rPr lang="en-US" dirty="0"/>
              <a:t> options and menu items, that patients need to do. </a:t>
            </a:r>
          </a:p>
          <a:p>
            <a:r>
              <a:rPr lang="en-US" b="1" dirty="0"/>
              <a:t>Accessible</a:t>
            </a:r>
            <a:r>
              <a:rPr lang="en-US" dirty="0"/>
              <a:t>: If possible, use “bring your own device” (BYOD) technologies. Choose apps and devices that work with a familiar platform, that patients already know how to use so they will use it</a:t>
            </a:r>
          </a:p>
          <a:p>
            <a:r>
              <a:rPr lang="en-US" dirty="0"/>
              <a:t> </a:t>
            </a:r>
            <a:r>
              <a:rPr lang="en-US" b="1" dirty="0"/>
              <a:t>Robust</a:t>
            </a:r>
            <a:r>
              <a:rPr lang="en-US" dirty="0"/>
              <a:t>: Pick the tools that are reliable and that are readily available when patients need them.</a:t>
            </a:r>
          </a:p>
          <a:p>
            <a:r>
              <a:rPr lang="en-US" dirty="0"/>
              <a:t> </a:t>
            </a:r>
            <a:r>
              <a:rPr lang="en-US" b="1" dirty="0"/>
              <a:t>Limited</a:t>
            </a:r>
            <a:r>
              <a:rPr lang="en-US" dirty="0"/>
              <a:t>: All of the necessary functions and features must be available in one app, one user interface and one workflow</a:t>
            </a:r>
          </a:p>
          <a:p>
            <a:r>
              <a:rPr lang="en-US" b="1" dirty="0"/>
              <a:t>Validated</a:t>
            </a:r>
            <a:r>
              <a:rPr lang="en-US" dirty="0"/>
              <a:t>: it does what it is intended to do for patient and for the trial, and is secure.</a:t>
            </a:r>
          </a:p>
          <a:p>
            <a:r>
              <a:rPr lang="en-US" b="1" dirty="0"/>
              <a:t>Compliant: </a:t>
            </a:r>
            <a:r>
              <a:rPr lang="en-US" dirty="0"/>
              <a:t>with regulations/legislation </a:t>
            </a:r>
          </a:p>
          <a:p>
            <a:r>
              <a:rPr lang="en-US" b="1" dirty="0"/>
              <a:t>Resourced:</a:t>
            </a:r>
            <a:r>
              <a:rPr lang="en-US" dirty="0"/>
              <a:t> (people and infrastructure) available for management of devices and data generated.</a:t>
            </a:r>
          </a:p>
          <a:p>
            <a:endParaRPr lang="en-US" dirty="0"/>
          </a:p>
        </p:txBody>
      </p:sp>
      <p:sp>
        <p:nvSpPr>
          <p:cNvPr id="7" name="TextBox 6">
            <a:extLst>
              <a:ext uri="{FF2B5EF4-FFF2-40B4-BE49-F238E27FC236}">
                <a16:creationId xmlns:a16="http://schemas.microsoft.com/office/drawing/2014/main" id="{FCF62D5C-1222-EA14-9454-07E015EBE2FD}"/>
              </a:ext>
            </a:extLst>
          </p:cNvPr>
          <p:cNvSpPr txBox="1"/>
          <p:nvPr/>
        </p:nvSpPr>
        <p:spPr>
          <a:xfrm>
            <a:off x="431370" y="5800149"/>
            <a:ext cx="11329259" cy="954107"/>
          </a:xfrm>
          <a:prstGeom prst="rect">
            <a:avLst/>
          </a:prstGeom>
          <a:solidFill>
            <a:schemeClr val="bg1"/>
          </a:solidFill>
        </p:spPr>
        <p:txBody>
          <a:bodyPr wrap="square">
            <a:spAutoFit/>
          </a:bodyPr>
          <a:lstStyle/>
          <a:p>
            <a:r>
              <a:rPr lang="en-US" sz="1400" dirty="0" err="1"/>
              <a:t>Valachis</a:t>
            </a:r>
            <a:r>
              <a:rPr lang="en-US" sz="1400" dirty="0"/>
              <a:t> A &amp; </a:t>
            </a:r>
            <a:r>
              <a:rPr lang="en-US" sz="1400" dirty="0" err="1"/>
              <a:t>Lindman</a:t>
            </a:r>
            <a:r>
              <a:rPr lang="en-US" sz="1400" dirty="0"/>
              <a:t> H. Lessons learned from an unsuccessful decentralized clinical trial in Oncology. </a:t>
            </a:r>
            <a:r>
              <a:rPr lang="nl-NL" sz="1400" dirty="0"/>
              <a:t>NPJ Digital Medicine 7(1) (2024) </a:t>
            </a:r>
            <a:r>
              <a:rPr lang="nl-NL" sz="1400" dirty="0">
                <a:hlinkClick r:id="rId2"/>
              </a:rPr>
              <a:t>https://doi.org/10.1038/s41746-024-01214-5</a:t>
            </a:r>
            <a:r>
              <a:rPr lang="nl-NL" sz="1400" dirty="0"/>
              <a:t>;</a:t>
            </a:r>
          </a:p>
          <a:p>
            <a:r>
              <a:rPr lang="nl-NL" sz="1400" dirty="0"/>
              <a:t>Chhatre, S. et al. Patient-centered recruitment and retention for a randomized controlled study. Trials 19, 205 (2018).</a:t>
            </a:r>
          </a:p>
          <a:p>
            <a:r>
              <a:rPr lang="nl-NL" sz="1400" dirty="0"/>
              <a:t>Rogers, A. et al. A systematic review of methods used to conduct decentralised clinical trials. Br. J. Clin. Pharmacol. 88, 2843–2862 (2022). </a:t>
            </a:r>
            <a:endParaRPr lang="en-US" sz="1400" dirty="0"/>
          </a:p>
        </p:txBody>
      </p:sp>
    </p:spTree>
    <p:extLst>
      <p:ext uri="{BB962C8B-B14F-4D97-AF65-F5344CB8AC3E}">
        <p14:creationId xmlns:p14="http://schemas.microsoft.com/office/powerpoint/2010/main" val="387201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3D69-BFB9-C952-7294-3CB04B3F9A3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F64628E-33CA-BD13-8E6B-45F22DD43D11}"/>
              </a:ext>
            </a:extLst>
          </p:cNvPr>
          <p:cNvSpPr>
            <a:spLocks noGrp="1"/>
          </p:cNvSpPr>
          <p:nvPr>
            <p:ph idx="1"/>
          </p:nvPr>
        </p:nvSpPr>
        <p:spPr/>
        <p:txBody>
          <a:bodyPr/>
          <a:lstStyle/>
          <a:p>
            <a:pPr marL="0" indent="0">
              <a:buNone/>
            </a:pPr>
            <a:r>
              <a:rPr lang="en-US" dirty="0"/>
              <a:t>Outline</a:t>
            </a:r>
          </a:p>
          <a:p>
            <a:r>
              <a:rPr lang="en-US" dirty="0"/>
              <a:t>What are patient centric trials</a:t>
            </a:r>
          </a:p>
          <a:p>
            <a:r>
              <a:rPr lang="en-US" dirty="0"/>
              <a:t>Why we aspire to do them</a:t>
            </a:r>
          </a:p>
          <a:p>
            <a:r>
              <a:rPr lang="en-US" dirty="0"/>
              <a:t>What are the key approaches to design and conduct patient centric trials</a:t>
            </a:r>
          </a:p>
          <a:p>
            <a:endParaRPr lang="en-US" dirty="0"/>
          </a:p>
        </p:txBody>
      </p:sp>
    </p:spTree>
    <p:extLst>
      <p:ext uri="{BB962C8B-B14F-4D97-AF65-F5344CB8AC3E}">
        <p14:creationId xmlns:p14="http://schemas.microsoft.com/office/powerpoint/2010/main" val="178983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8E79-00F8-7A29-F44D-A071A9AF7B30}"/>
              </a:ext>
            </a:extLst>
          </p:cNvPr>
          <p:cNvSpPr>
            <a:spLocks noGrp="1"/>
          </p:cNvSpPr>
          <p:nvPr>
            <p:ph type="title"/>
          </p:nvPr>
        </p:nvSpPr>
        <p:spPr/>
        <p:txBody>
          <a:bodyPr/>
          <a:lstStyle/>
          <a:p>
            <a:r>
              <a:rPr lang="en-US" dirty="0"/>
              <a:t>Hybrid Trials</a:t>
            </a:r>
          </a:p>
        </p:txBody>
      </p:sp>
      <p:sp>
        <p:nvSpPr>
          <p:cNvPr id="4" name="Slide Number Placeholder 3">
            <a:extLst>
              <a:ext uri="{FF2B5EF4-FFF2-40B4-BE49-F238E27FC236}">
                <a16:creationId xmlns:a16="http://schemas.microsoft.com/office/drawing/2014/main" id="{6310BC38-B214-9D02-6017-CE95FC4227D7}"/>
              </a:ext>
            </a:extLst>
          </p:cNvPr>
          <p:cNvSpPr>
            <a:spLocks noGrp="1"/>
          </p:cNvSpPr>
          <p:nvPr>
            <p:ph type="sldNum" sz="quarter" idx="12"/>
          </p:nvPr>
        </p:nvSpPr>
        <p:spPr/>
        <p:txBody>
          <a:bodyPr/>
          <a:lstStyle/>
          <a:p>
            <a:fld id="{2754ED01-E2A0-4C1E-8E21-014B99041579}" type="slidenum">
              <a:rPr lang="en-US" smtClean="0"/>
              <a:pPr/>
              <a:t>20</a:t>
            </a:fld>
            <a:endParaRPr lang="en-US" dirty="0"/>
          </a:p>
        </p:txBody>
      </p:sp>
      <p:pic>
        <p:nvPicPr>
          <p:cNvPr id="5" name="Main graphic">
            <a:extLst>
              <a:ext uri="{FF2B5EF4-FFF2-40B4-BE49-F238E27FC236}">
                <a16:creationId xmlns:a16="http://schemas.microsoft.com/office/drawing/2014/main" id="{2FCBCC0E-96F8-9D93-2508-B2FD63014BF6}"/>
              </a:ext>
            </a:extLst>
          </p:cNvPr>
          <p:cNvPicPr>
            <a:picLocks noGrp="1"/>
          </p:cNvPicPr>
          <p:nvPr>
            <p:ph idx="1"/>
          </p:nvPr>
        </p:nvPicPr>
        <p:blipFill rotWithShape="1">
          <a:blip r:embed="rId2"/>
          <a:srcRect t="14198"/>
          <a:stretch/>
        </p:blipFill>
        <p:spPr>
          <a:xfrm>
            <a:off x="533399" y="1447800"/>
            <a:ext cx="11227229" cy="4973222"/>
          </a:xfrm>
          <a:prstGeom prst="rect">
            <a:avLst/>
          </a:prstGeom>
          <a:ln>
            <a:noFill/>
          </a:ln>
        </p:spPr>
      </p:pic>
      <p:sp>
        <p:nvSpPr>
          <p:cNvPr id="6" name="TextShape 2">
            <a:extLst>
              <a:ext uri="{FF2B5EF4-FFF2-40B4-BE49-F238E27FC236}">
                <a16:creationId xmlns:a16="http://schemas.microsoft.com/office/drawing/2014/main" id="{8F0A71EE-EDCB-5119-C763-1FD81C4D11A7}"/>
              </a:ext>
            </a:extLst>
          </p:cNvPr>
          <p:cNvSpPr txBox="1"/>
          <p:nvPr/>
        </p:nvSpPr>
        <p:spPr>
          <a:xfrm>
            <a:off x="4668941" y="6421022"/>
            <a:ext cx="4377976" cy="231120"/>
          </a:xfrm>
          <a:prstGeom prst="rect">
            <a:avLst/>
          </a:prstGeom>
          <a:noFill/>
          <a:ln>
            <a:noFill/>
          </a:ln>
        </p:spPr>
        <p:txBody>
          <a:bodyPr lIns="90000" tIns="45000" rIns="90000" bIns="45000"/>
          <a:lstStyle/>
          <a:p>
            <a:r>
              <a:rPr lang="en-US" sz="900" b="0" i="1" strike="noStrike" spc="-1" dirty="0">
                <a:latin typeface="Arial"/>
              </a:rPr>
              <a:t>Mayo Clinic Proceedings</a:t>
            </a:r>
            <a:r>
              <a:rPr lang="en-US" sz="900" b="0" strike="noStrike" spc="-1" dirty="0">
                <a:latin typeface="Arial"/>
              </a:rPr>
              <a:t> 2023 981568-1578DOI: (10.1016/j.mayocp.2022.10.001) </a:t>
            </a:r>
          </a:p>
        </p:txBody>
      </p:sp>
      <p:sp>
        <p:nvSpPr>
          <p:cNvPr id="10" name="Rectangle 9">
            <a:extLst>
              <a:ext uri="{FF2B5EF4-FFF2-40B4-BE49-F238E27FC236}">
                <a16:creationId xmlns:a16="http://schemas.microsoft.com/office/drawing/2014/main" id="{EE95B67A-C75D-FA10-6F35-2FFACF10F1A4}"/>
              </a:ext>
            </a:extLst>
          </p:cNvPr>
          <p:cNvSpPr/>
          <p:nvPr/>
        </p:nvSpPr>
        <p:spPr>
          <a:xfrm>
            <a:off x="4470613" y="871142"/>
            <a:ext cx="3352800" cy="457200"/>
          </a:xfrm>
          <a:prstGeom prst="rect">
            <a:avLst/>
          </a:prstGeom>
          <a:solidFill>
            <a:srgbClr val="369A90">
              <a:alpha val="5686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Traditional or Hub/Spoke</a:t>
            </a:r>
          </a:p>
        </p:txBody>
      </p:sp>
    </p:spTree>
    <p:extLst>
      <p:ext uri="{BB962C8B-B14F-4D97-AF65-F5344CB8AC3E}">
        <p14:creationId xmlns:p14="http://schemas.microsoft.com/office/powerpoint/2010/main" val="260737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A13B-C737-AADD-3249-1A8BED974CF5}"/>
              </a:ext>
            </a:extLst>
          </p:cNvPr>
          <p:cNvSpPr>
            <a:spLocks noGrp="1"/>
          </p:cNvSpPr>
          <p:nvPr>
            <p:ph type="title"/>
          </p:nvPr>
        </p:nvSpPr>
        <p:spPr>
          <a:xfrm>
            <a:off x="431370" y="700700"/>
            <a:ext cx="11329259" cy="548640"/>
          </a:xfrm>
        </p:spPr>
        <p:txBody>
          <a:bodyPr>
            <a:normAutofit fontScale="90000"/>
          </a:bodyPr>
          <a:lstStyle/>
          <a:p>
            <a:r>
              <a:rPr lang="en-US" b="1" dirty="0"/>
              <a:t>Preconditions &amp; Recommendations for successful Cluster Trial Sites Sharing Patients</a:t>
            </a:r>
          </a:p>
        </p:txBody>
      </p:sp>
      <p:sp>
        <p:nvSpPr>
          <p:cNvPr id="3" name="Slide Number Placeholder 2">
            <a:extLst>
              <a:ext uri="{FF2B5EF4-FFF2-40B4-BE49-F238E27FC236}">
                <a16:creationId xmlns:a16="http://schemas.microsoft.com/office/drawing/2014/main" id="{90DF38F7-9951-6FD9-9E74-6AC8F6D4F8E0}"/>
              </a:ext>
            </a:extLst>
          </p:cNvPr>
          <p:cNvSpPr>
            <a:spLocks noGrp="1"/>
          </p:cNvSpPr>
          <p:nvPr>
            <p:ph type="sldNum" sz="quarter" idx="12"/>
          </p:nvPr>
        </p:nvSpPr>
        <p:spPr/>
        <p:txBody>
          <a:bodyPr/>
          <a:lstStyle/>
          <a:p>
            <a:fld id="{BE33F7A0-71F0-446B-9DE8-6D75BE64EE0F}" type="slidenum">
              <a:rPr lang="en-US" smtClean="0"/>
              <a:pPr/>
              <a:t>21</a:t>
            </a:fld>
            <a:endParaRPr lang="en-US" dirty="0"/>
          </a:p>
        </p:txBody>
      </p:sp>
      <p:sp>
        <p:nvSpPr>
          <p:cNvPr id="4" name="Content Placeholder 3">
            <a:extLst>
              <a:ext uri="{FF2B5EF4-FFF2-40B4-BE49-F238E27FC236}">
                <a16:creationId xmlns:a16="http://schemas.microsoft.com/office/drawing/2014/main" id="{D7D2EA6B-4994-5637-3847-4C6DCF3A76F6}"/>
              </a:ext>
            </a:extLst>
          </p:cNvPr>
          <p:cNvSpPr>
            <a:spLocks noGrp="1"/>
          </p:cNvSpPr>
          <p:nvPr>
            <p:ph sz="quarter" idx="13"/>
          </p:nvPr>
        </p:nvSpPr>
        <p:spPr>
          <a:xfrm>
            <a:off x="640080" y="1828799"/>
            <a:ext cx="4383983" cy="4023360"/>
          </a:xfrm>
          <a:solidFill>
            <a:schemeClr val="accent1"/>
          </a:solidFill>
        </p:spPr>
        <p:txBody>
          <a:bodyPr>
            <a:normAutofit/>
          </a:bodyPr>
          <a:lstStyle/>
          <a:p>
            <a:r>
              <a:rPr lang="en-US" dirty="0"/>
              <a:t>Clear regulatory guidance, </a:t>
            </a:r>
          </a:p>
          <a:p>
            <a:r>
              <a:rPr lang="en-US" dirty="0"/>
              <a:t>Existing healthcare infrastructure and organization, </a:t>
            </a:r>
          </a:p>
          <a:p>
            <a:r>
              <a:rPr lang="en-US" dirty="0"/>
              <a:t>The professional, institutional, patient support for implementation</a:t>
            </a:r>
          </a:p>
          <a:p>
            <a:r>
              <a:rPr lang="en-US" dirty="0"/>
              <a:t>Clinical trial resource and expertise for implementation</a:t>
            </a:r>
          </a:p>
        </p:txBody>
      </p:sp>
      <p:sp>
        <p:nvSpPr>
          <p:cNvPr id="8" name="Content Placeholder 6">
            <a:extLst>
              <a:ext uri="{FF2B5EF4-FFF2-40B4-BE49-F238E27FC236}">
                <a16:creationId xmlns:a16="http://schemas.microsoft.com/office/drawing/2014/main" id="{24CEDD45-76FD-E9EB-762D-B06EEC2E8E10}"/>
              </a:ext>
            </a:extLst>
          </p:cNvPr>
          <p:cNvSpPr txBox="1">
            <a:spLocks/>
          </p:cNvSpPr>
          <p:nvPr/>
        </p:nvSpPr>
        <p:spPr>
          <a:xfrm>
            <a:off x="5337726" y="1859620"/>
            <a:ext cx="6620324" cy="4023360"/>
          </a:xfrm>
          <a:prstGeom prst="rect">
            <a:avLst/>
          </a:prstGeom>
        </p:spPr>
        <p:txBody>
          <a:bodyPr anchor="ctr" anchorCtr="0">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Right Trial (to start)</a:t>
            </a:r>
          </a:p>
          <a:p>
            <a:pPr lvl="1"/>
            <a:r>
              <a:rPr lang="en-US" sz="1800" dirty="0">
                <a:solidFill>
                  <a:schemeClr val="tx1"/>
                </a:solidFill>
              </a:rPr>
              <a:t>Complexity of protocol interventions, data management, oversight, delegated study activities</a:t>
            </a:r>
          </a:p>
          <a:p>
            <a:pPr lvl="1"/>
            <a:r>
              <a:rPr lang="en-US" sz="1800" dirty="0">
                <a:solidFill>
                  <a:schemeClr val="tx1"/>
                </a:solidFill>
              </a:rPr>
              <a:t>Recruitment period</a:t>
            </a:r>
          </a:p>
          <a:p>
            <a:r>
              <a:rPr lang="en-US" sz="2000" dirty="0">
                <a:solidFill>
                  <a:schemeClr val="tx1"/>
                </a:solidFill>
              </a:rPr>
              <a:t>Right Satellites</a:t>
            </a:r>
          </a:p>
          <a:p>
            <a:pPr lvl="1"/>
            <a:r>
              <a:rPr lang="en-US" sz="1800" dirty="0">
                <a:solidFill>
                  <a:schemeClr val="tx1"/>
                </a:solidFill>
              </a:rPr>
              <a:t>Recruiting, potential, collaborative, existing relationship</a:t>
            </a:r>
          </a:p>
          <a:p>
            <a:r>
              <a:rPr lang="en-US" sz="2000" dirty="0">
                <a:solidFill>
                  <a:schemeClr val="tx1"/>
                </a:solidFill>
              </a:rPr>
              <a:t>Expedite Agreements Process</a:t>
            </a:r>
          </a:p>
          <a:p>
            <a:pPr lvl="1"/>
            <a:r>
              <a:rPr lang="en-US" sz="1800" dirty="0">
                <a:solidFill>
                  <a:schemeClr val="tx1"/>
                </a:solidFill>
              </a:rPr>
              <a:t>ONE institutional Master Research Agreement with each prospective satellite, </a:t>
            </a:r>
            <a:r>
              <a:rPr lang="en-US" sz="1800" noProof="0" dirty="0">
                <a:solidFill>
                  <a:schemeClr val="tx1"/>
                </a:solidFill>
              </a:rPr>
              <a:t>Statement of Work for each new trial</a:t>
            </a:r>
          </a:p>
          <a:p>
            <a:r>
              <a:rPr lang="en-US" sz="2000" dirty="0">
                <a:solidFill>
                  <a:schemeClr val="tx1"/>
                </a:solidFill>
              </a:rPr>
              <a:t>Clear, frequent, ongoing communication</a:t>
            </a:r>
          </a:p>
          <a:p>
            <a:pPr lvl="1"/>
            <a:endParaRPr lang="en-US" sz="1800" dirty="0">
              <a:solidFill>
                <a:schemeClr val="tx1"/>
              </a:solidFill>
            </a:endParaRPr>
          </a:p>
        </p:txBody>
      </p:sp>
      <p:sp>
        <p:nvSpPr>
          <p:cNvPr id="6" name="Text Placeholder 4">
            <a:extLst>
              <a:ext uri="{FF2B5EF4-FFF2-40B4-BE49-F238E27FC236}">
                <a16:creationId xmlns:a16="http://schemas.microsoft.com/office/drawing/2014/main" id="{8B2C8A18-D156-8081-E57B-75263EC5B2FF}"/>
              </a:ext>
            </a:extLst>
          </p:cNvPr>
          <p:cNvSpPr txBox="1">
            <a:spLocks noGrp="1"/>
          </p:cNvSpPr>
          <p:nvPr>
            <p:ph type="body" sz="quarter" idx="15"/>
          </p:nvPr>
        </p:nvSpPr>
        <p:spPr>
          <a:xfrm>
            <a:off x="4249738" y="6272213"/>
            <a:ext cx="5853112" cy="280987"/>
          </a:xfrm>
          <a:prstGeom prst="rect">
            <a:avLst/>
          </a:prstGeom>
        </p:spPr>
        <p:txBody>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solidFill>
                  <a:schemeClr val="tx1"/>
                </a:solidFill>
              </a:rPr>
              <a:t>Janet Dancey. Evaluating DCTs</a:t>
            </a:r>
          </a:p>
        </p:txBody>
      </p:sp>
    </p:spTree>
    <p:extLst>
      <p:ext uri="{BB962C8B-B14F-4D97-AF65-F5344CB8AC3E}">
        <p14:creationId xmlns:p14="http://schemas.microsoft.com/office/powerpoint/2010/main" val="119819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FC3A-D47D-BC49-4A75-AE3022B2683C}"/>
              </a:ext>
            </a:extLst>
          </p:cNvPr>
          <p:cNvSpPr>
            <a:spLocks noGrp="1"/>
          </p:cNvSpPr>
          <p:nvPr>
            <p:ph type="title"/>
          </p:nvPr>
        </p:nvSpPr>
        <p:spPr>
          <a:xfrm>
            <a:off x="431371" y="76200"/>
            <a:ext cx="11329259" cy="548640"/>
          </a:xfrm>
        </p:spPr>
        <p:txBody>
          <a:bodyPr>
            <a:normAutofit fontScale="90000"/>
          </a:bodyPr>
          <a:lstStyle/>
          <a:p>
            <a:r>
              <a:rPr lang="en-US" dirty="0"/>
              <a:t>CCTG DCT Trials to date</a:t>
            </a:r>
          </a:p>
        </p:txBody>
      </p:sp>
      <p:sp>
        <p:nvSpPr>
          <p:cNvPr id="3" name="Content Placeholder 2">
            <a:extLst>
              <a:ext uri="{FF2B5EF4-FFF2-40B4-BE49-F238E27FC236}">
                <a16:creationId xmlns:a16="http://schemas.microsoft.com/office/drawing/2014/main" id="{86B5B635-3ED7-E89F-55CB-72B0DE3AF7DB}"/>
              </a:ext>
            </a:extLst>
          </p:cNvPr>
          <p:cNvSpPr>
            <a:spLocks noGrp="1"/>
          </p:cNvSpPr>
          <p:nvPr>
            <p:ph idx="1"/>
          </p:nvPr>
        </p:nvSpPr>
        <p:spPr>
          <a:xfrm>
            <a:off x="431371" y="762000"/>
            <a:ext cx="11329259" cy="5547320"/>
          </a:xfrm>
        </p:spPr>
        <p:txBody>
          <a:bodyPr>
            <a:noAutofit/>
          </a:bodyPr>
          <a:lstStyle/>
          <a:p>
            <a:r>
              <a:rPr lang="en-US" dirty="0"/>
              <a:t>CCTG trial scenarios for patient sharing</a:t>
            </a:r>
          </a:p>
          <a:p>
            <a:pPr lvl="2"/>
            <a:r>
              <a:rPr lang="en-US" dirty="0"/>
              <a:t>Are sites all member </a:t>
            </a:r>
            <a:r>
              <a:rPr lang="en-US" dirty="0" err="1"/>
              <a:t>centres</a:t>
            </a:r>
            <a:r>
              <a:rPr lang="en-US" dirty="0"/>
              <a:t>?</a:t>
            </a:r>
          </a:p>
          <a:p>
            <a:pPr lvl="2"/>
            <a:r>
              <a:rPr lang="en-US" dirty="0"/>
              <a:t>Which trial protocol procedures will be done at satellite</a:t>
            </a:r>
          </a:p>
          <a:p>
            <a:pPr lvl="2"/>
            <a:r>
              <a:rPr lang="en-US" dirty="0"/>
              <a:t>Oversight of the satellite site</a:t>
            </a:r>
          </a:p>
          <a:p>
            <a:pPr lvl="2"/>
            <a:r>
              <a:rPr lang="en-US" dirty="0"/>
              <a:t>CTA/Investigational drug</a:t>
            </a:r>
          </a:p>
          <a:p>
            <a:r>
              <a:rPr lang="en-US" dirty="0"/>
              <a:t>14 trials with DCT elements launched</a:t>
            </a:r>
          </a:p>
          <a:p>
            <a:pPr lvl="2"/>
            <a:r>
              <a:rPr lang="en-US" dirty="0"/>
              <a:t>Standard of care delivered at satellite sites (10 trials)</a:t>
            </a:r>
          </a:p>
          <a:p>
            <a:pPr lvl="2"/>
            <a:r>
              <a:rPr lang="en-US" dirty="0"/>
              <a:t>Patient directed recruitment, E-consent (1 Observational study, 1 trial)</a:t>
            </a:r>
          </a:p>
          <a:p>
            <a:pPr lvl="2"/>
            <a:r>
              <a:rPr lang="en-US" dirty="0"/>
              <a:t>E-Patient reported outcomes (multiple trials)</a:t>
            </a:r>
          </a:p>
          <a:p>
            <a:pPr lvl="2"/>
            <a:r>
              <a:rPr lang="en-US" dirty="0"/>
              <a:t>Patient linkage to population health data for vital status (1)</a:t>
            </a:r>
          </a:p>
          <a:p>
            <a:endParaRPr lang="en-US" dirty="0"/>
          </a:p>
        </p:txBody>
      </p:sp>
      <p:sp>
        <p:nvSpPr>
          <p:cNvPr id="4" name="Slide Number Placeholder 3">
            <a:extLst>
              <a:ext uri="{FF2B5EF4-FFF2-40B4-BE49-F238E27FC236}">
                <a16:creationId xmlns:a16="http://schemas.microsoft.com/office/drawing/2014/main" id="{A7AE29D3-62BD-C537-1153-C1FD7EA3BE9A}"/>
              </a:ext>
            </a:extLst>
          </p:cNvPr>
          <p:cNvSpPr>
            <a:spLocks noGrp="1"/>
          </p:cNvSpPr>
          <p:nvPr>
            <p:ph type="sldNum" sz="quarter" idx="12"/>
          </p:nvPr>
        </p:nvSpPr>
        <p:spPr>
          <a:xfrm>
            <a:off x="11201384" y="6170822"/>
            <a:ext cx="670560" cy="502920"/>
          </a:xfrm>
        </p:spPr>
        <p:txBody>
          <a:bodyPr>
            <a:normAutofit/>
          </a:bodyPr>
          <a:lstStyle/>
          <a:p>
            <a:fld id="{2754ED01-E2A0-4C1E-8E21-014B99041579}" type="slidenum">
              <a:rPr lang="en-US" smtClean="0"/>
              <a:pPr/>
              <a:t>22</a:t>
            </a:fld>
            <a:endParaRPr lang="en-US"/>
          </a:p>
        </p:txBody>
      </p:sp>
    </p:spTree>
    <p:extLst>
      <p:ext uri="{BB962C8B-B14F-4D97-AF65-F5344CB8AC3E}">
        <p14:creationId xmlns:p14="http://schemas.microsoft.com/office/powerpoint/2010/main" val="1632428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CEC7B-841F-7B18-82CC-2EC54D3AF59D}"/>
              </a:ext>
            </a:extLst>
          </p:cNvPr>
          <p:cNvSpPr>
            <a:spLocks noGrp="1"/>
          </p:cNvSpPr>
          <p:nvPr>
            <p:ph sz="half" idx="1"/>
          </p:nvPr>
        </p:nvSpPr>
        <p:spPr>
          <a:xfrm>
            <a:off x="527688" y="1371600"/>
            <a:ext cx="5376863" cy="4479925"/>
          </a:xfrm>
        </p:spPr>
        <p:txBody>
          <a:bodyPr>
            <a:normAutofit lnSpcReduction="10000"/>
          </a:bodyPr>
          <a:lstStyle/>
          <a:p>
            <a:r>
              <a:rPr lang="en-US" dirty="0"/>
              <a:t>Key priority is to ensure patient safety &amp; protocol compliance</a:t>
            </a:r>
          </a:p>
          <a:p>
            <a:r>
              <a:rPr lang="en-US" dirty="0"/>
              <a:t>Sustained capacity to support trial conduct within cluster</a:t>
            </a:r>
          </a:p>
          <a:p>
            <a:r>
              <a:rPr lang="en-US" dirty="0"/>
              <a:t>Institution concerns</a:t>
            </a:r>
          </a:p>
          <a:p>
            <a:pPr lvl="2"/>
            <a:r>
              <a:rPr lang="en-US" dirty="0"/>
              <a:t>Privacy and sharing of data/information</a:t>
            </a:r>
          </a:p>
          <a:p>
            <a:pPr lvl="2"/>
            <a:r>
              <a:rPr lang="en-US" dirty="0"/>
              <a:t>SOC (or non-SOC) activities can be performed at satellite as part of research </a:t>
            </a:r>
          </a:p>
          <a:p>
            <a:pPr lvl="2"/>
            <a:r>
              <a:rPr lang="en-US" dirty="0"/>
              <a:t>Capacity and priority to execute agreements</a:t>
            </a:r>
          </a:p>
          <a:p>
            <a:pPr lvl="1"/>
            <a:r>
              <a:rPr lang="en-US" dirty="0"/>
              <a:t>Ethics board oversight of activities at satellites</a:t>
            </a:r>
          </a:p>
        </p:txBody>
      </p:sp>
      <p:pic>
        <p:nvPicPr>
          <p:cNvPr id="6" name="Content Placeholder 5">
            <a:extLst>
              <a:ext uri="{FF2B5EF4-FFF2-40B4-BE49-F238E27FC236}">
                <a16:creationId xmlns:a16="http://schemas.microsoft.com/office/drawing/2014/main" id="{9B4185F8-778C-C1C7-5010-49004C25C7E6}"/>
              </a:ext>
            </a:extLst>
          </p:cNvPr>
          <p:cNvPicPr>
            <a:picLocks noGrp="1" noChangeAspect="1"/>
          </p:cNvPicPr>
          <p:nvPr>
            <p:ph sz="half" idx="2"/>
          </p:nvPr>
        </p:nvPicPr>
        <p:blipFill>
          <a:blip r:embed="rId2"/>
          <a:stretch>
            <a:fillRect/>
          </a:stretch>
        </p:blipFill>
        <p:spPr>
          <a:xfrm>
            <a:off x="6484865" y="1406703"/>
            <a:ext cx="4883319" cy="3615241"/>
          </a:xfrm>
        </p:spPr>
      </p:pic>
      <p:sp>
        <p:nvSpPr>
          <p:cNvPr id="5" name="Slide Number Placeholder 4">
            <a:extLst>
              <a:ext uri="{FF2B5EF4-FFF2-40B4-BE49-F238E27FC236}">
                <a16:creationId xmlns:a16="http://schemas.microsoft.com/office/drawing/2014/main" id="{FBE635F6-7240-94C1-C113-21AF62D5E4AE}"/>
              </a:ext>
            </a:extLst>
          </p:cNvPr>
          <p:cNvSpPr>
            <a:spLocks noGrp="1"/>
          </p:cNvSpPr>
          <p:nvPr>
            <p:ph type="sldNum" sz="quarter" idx="12"/>
          </p:nvPr>
        </p:nvSpPr>
        <p:spPr>
          <a:xfrm>
            <a:off x="11201384" y="5640788"/>
            <a:ext cx="670560" cy="502920"/>
          </a:xfrm>
        </p:spPr>
        <p:txBody>
          <a:bodyPr/>
          <a:lstStyle/>
          <a:p>
            <a:fld id="{2066355A-084C-D24E-9AD2-7E4FC41EA627}" type="slidenum">
              <a:rPr lang="en-US" smtClean="0"/>
              <a:pPr/>
              <a:t>23</a:t>
            </a:fld>
            <a:endParaRPr lang="en-US"/>
          </a:p>
        </p:txBody>
      </p:sp>
      <p:sp>
        <p:nvSpPr>
          <p:cNvPr id="2" name="Title 1">
            <a:extLst>
              <a:ext uri="{FF2B5EF4-FFF2-40B4-BE49-F238E27FC236}">
                <a16:creationId xmlns:a16="http://schemas.microsoft.com/office/drawing/2014/main" id="{2F400696-24DA-0AB8-77FB-3881116ECCFC}"/>
              </a:ext>
            </a:extLst>
          </p:cNvPr>
          <p:cNvSpPr>
            <a:spLocks noGrp="1"/>
          </p:cNvSpPr>
          <p:nvPr>
            <p:ph type="title"/>
          </p:nvPr>
        </p:nvSpPr>
        <p:spPr>
          <a:xfrm>
            <a:off x="431371" y="76200"/>
            <a:ext cx="11329259" cy="548640"/>
          </a:xfrm>
        </p:spPr>
        <p:txBody>
          <a:bodyPr>
            <a:normAutofit fontScale="90000"/>
          </a:bodyPr>
          <a:lstStyle/>
          <a:p>
            <a:r>
              <a:rPr lang="en-US" b="1" dirty="0"/>
              <a:t>Challenges to Patient-Sharing DCT Activities</a:t>
            </a:r>
          </a:p>
        </p:txBody>
      </p:sp>
      <p:pic>
        <p:nvPicPr>
          <p:cNvPr id="1026" name="Picture 2" descr="🤔 Thinking Face emoji Meaning | Dictionary.com">
            <a:extLst>
              <a:ext uri="{FF2B5EF4-FFF2-40B4-BE49-F238E27FC236}">
                <a16:creationId xmlns:a16="http://schemas.microsoft.com/office/drawing/2014/main" id="{3DFD2CA0-30A8-367D-8DAE-9F78650626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104" y="1980555"/>
            <a:ext cx="681789" cy="681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 Thinking Face emoji Meaning | Dictionary.com">
            <a:extLst>
              <a:ext uri="{FF2B5EF4-FFF2-40B4-BE49-F238E27FC236}">
                <a16:creationId xmlns:a16="http://schemas.microsoft.com/office/drawing/2014/main" id="{EC6488C5-AEBA-D5F4-9666-F9F43BD3E6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104" y="3925660"/>
            <a:ext cx="681789" cy="6817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B96210-F257-D9F7-C4E7-37DF245C5D65}"/>
              </a:ext>
            </a:extLst>
          </p:cNvPr>
          <p:cNvSpPr txBox="1"/>
          <p:nvPr/>
        </p:nvSpPr>
        <p:spPr>
          <a:xfrm>
            <a:off x="6654414" y="4662886"/>
            <a:ext cx="1898981" cy="369332"/>
          </a:xfrm>
          <a:prstGeom prst="rect">
            <a:avLst/>
          </a:prstGeom>
          <a:noFill/>
        </p:spPr>
        <p:txBody>
          <a:bodyPr wrap="none" rtlCol="0">
            <a:spAutoFit/>
          </a:bodyPr>
          <a:lstStyle/>
          <a:p>
            <a:r>
              <a:rPr lang="en-US" dirty="0"/>
              <a:t>Clinician &amp; Team</a:t>
            </a:r>
          </a:p>
        </p:txBody>
      </p:sp>
      <p:sp>
        <p:nvSpPr>
          <p:cNvPr id="10" name="TextBox 9">
            <a:extLst>
              <a:ext uri="{FF2B5EF4-FFF2-40B4-BE49-F238E27FC236}">
                <a16:creationId xmlns:a16="http://schemas.microsoft.com/office/drawing/2014/main" id="{0C0FA116-F02B-73AD-383F-3009DCBB6514}"/>
              </a:ext>
            </a:extLst>
          </p:cNvPr>
          <p:cNvSpPr txBox="1"/>
          <p:nvPr/>
        </p:nvSpPr>
        <p:spPr>
          <a:xfrm>
            <a:off x="6787795" y="1560858"/>
            <a:ext cx="1184940" cy="369332"/>
          </a:xfrm>
          <a:prstGeom prst="rect">
            <a:avLst/>
          </a:prstGeom>
          <a:noFill/>
        </p:spPr>
        <p:txBody>
          <a:bodyPr wrap="none" rtlCol="0">
            <a:spAutoFit/>
          </a:bodyPr>
          <a:lstStyle/>
          <a:p>
            <a:r>
              <a:rPr lang="en-US" dirty="0"/>
              <a:t>Regulator</a:t>
            </a:r>
          </a:p>
        </p:txBody>
      </p:sp>
      <p:sp>
        <p:nvSpPr>
          <p:cNvPr id="11" name="TextBox 10">
            <a:extLst>
              <a:ext uri="{FF2B5EF4-FFF2-40B4-BE49-F238E27FC236}">
                <a16:creationId xmlns:a16="http://schemas.microsoft.com/office/drawing/2014/main" id="{69A82EF3-4E35-A199-6E6D-165ADFBDAD3C}"/>
              </a:ext>
            </a:extLst>
          </p:cNvPr>
          <p:cNvSpPr txBox="1"/>
          <p:nvPr/>
        </p:nvSpPr>
        <p:spPr>
          <a:xfrm>
            <a:off x="9880316" y="1560858"/>
            <a:ext cx="1043876" cy="369332"/>
          </a:xfrm>
          <a:prstGeom prst="rect">
            <a:avLst/>
          </a:prstGeom>
          <a:noFill/>
        </p:spPr>
        <p:txBody>
          <a:bodyPr wrap="none" rtlCol="0">
            <a:spAutoFit/>
          </a:bodyPr>
          <a:lstStyle/>
          <a:p>
            <a:r>
              <a:rPr lang="en-US" dirty="0"/>
              <a:t>Sponsor</a:t>
            </a:r>
          </a:p>
        </p:txBody>
      </p:sp>
      <p:sp>
        <p:nvSpPr>
          <p:cNvPr id="12" name="TextBox 11">
            <a:extLst>
              <a:ext uri="{FF2B5EF4-FFF2-40B4-BE49-F238E27FC236}">
                <a16:creationId xmlns:a16="http://schemas.microsoft.com/office/drawing/2014/main" id="{58EC5F99-0589-001D-D092-E0CD418912A3}"/>
              </a:ext>
            </a:extLst>
          </p:cNvPr>
          <p:cNvSpPr txBox="1"/>
          <p:nvPr/>
        </p:nvSpPr>
        <p:spPr>
          <a:xfrm>
            <a:off x="10026864" y="4673927"/>
            <a:ext cx="902811" cy="369332"/>
          </a:xfrm>
          <a:prstGeom prst="rect">
            <a:avLst/>
          </a:prstGeom>
          <a:noFill/>
        </p:spPr>
        <p:txBody>
          <a:bodyPr wrap="none" rtlCol="0">
            <a:spAutoFit/>
          </a:bodyPr>
          <a:lstStyle/>
          <a:p>
            <a:r>
              <a:rPr lang="en-US" dirty="0"/>
              <a:t>Patient</a:t>
            </a:r>
          </a:p>
        </p:txBody>
      </p:sp>
      <p:sp>
        <p:nvSpPr>
          <p:cNvPr id="13" name="TextBox 12">
            <a:extLst>
              <a:ext uri="{FF2B5EF4-FFF2-40B4-BE49-F238E27FC236}">
                <a16:creationId xmlns:a16="http://schemas.microsoft.com/office/drawing/2014/main" id="{44C6E179-B082-BBCC-B209-399299DE18ED}"/>
              </a:ext>
            </a:extLst>
          </p:cNvPr>
          <p:cNvSpPr txBox="1"/>
          <p:nvPr/>
        </p:nvSpPr>
        <p:spPr>
          <a:xfrm>
            <a:off x="8632570" y="4652612"/>
            <a:ext cx="1172116" cy="369332"/>
          </a:xfrm>
          <a:prstGeom prst="rect">
            <a:avLst/>
          </a:prstGeom>
          <a:noFill/>
        </p:spPr>
        <p:txBody>
          <a:bodyPr wrap="none" rtlCol="0">
            <a:spAutoFit/>
          </a:bodyPr>
          <a:lstStyle/>
          <a:p>
            <a:r>
              <a:rPr lang="en-US" dirty="0"/>
              <a:t>Institution</a:t>
            </a:r>
          </a:p>
        </p:txBody>
      </p:sp>
      <p:sp>
        <p:nvSpPr>
          <p:cNvPr id="14" name="TextBox 13">
            <a:extLst>
              <a:ext uri="{FF2B5EF4-FFF2-40B4-BE49-F238E27FC236}">
                <a16:creationId xmlns:a16="http://schemas.microsoft.com/office/drawing/2014/main" id="{9EBFE6CC-15F2-6D74-1473-21A30F7FDA0D}"/>
              </a:ext>
            </a:extLst>
          </p:cNvPr>
          <p:cNvSpPr txBox="1"/>
          <p:nvPr/>
        </p:nvSpPr>
        <p:spPr>
          <a:xfrm>
            <a:off x="8180167" y="1557030"/>
            <a:ext cx="1492716" cy="369332"/>
          </a:xfrm>
          <a:prstGeom prst="rect">
            <a:avLst/>
          </a:prstGeom>
          <a:noFill/>
        </p:spPr>
        <p:txBody>
          <a:bodyPr wrap="none" rtlCol="0">
            <a:spAutoFit/>
          </a:bodyPr>
          <a:lstStyle/>
          <a:p>
            <a:r>
              <a:rPr lang="en-US" dirty="0"/>
              <a:t>Ethics Board</a:t>
            </a:r>
          </a:p>
        </p:txBody>
      </p:sp>
    </p:spTree>
    <p:extLst>
      <p:ext uri="{BB962C8B-B14F-4D97-AF65-F5344CB8AC3E}">
        <p14:creationId xmlns:p14="http://schemas.microsoft.com/office/powerpoint/2010/main" val="83046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51BFD41-CBD0-9192-13C2-2C82DBF3472F}"/>
              </a:ext>
            </a:extLst>
          </p:cNvPr>
          <p:cNvSpPr txBox="1">
            <a:spLocks/>
          </p:cNvSpPr>
          <p:nvPr/>
        </p:nvSpPr>
        <p:spPr>
          <a:xfrm>
            <a:off x="6129702" y="848082"/>
            <a:ext cx="4149507" cy="5408879"/>
          </a:xfrm>
          <a:prstGeom prst="rect">
            <a:avLst/>
          </a:prstGeom>
          <a:solidFill>
            <a:srgbClr val="0070C0"/>
          </a:solidFill>
          <a:effectLst>
            <a:outerShdw blurRad="50800" dist="38100" dir="2700000" algn="tl" rotWithShape="0">
              <a:prstClr val="black">
                <a:alpha val="40000"/>
              </a:prstClr>
            </a:outerShdw>
          </a:effectLst>
        </p:spPr>
        <p:txBody>
          <a:bodyPr anchor="ctr" anchorCtr="0">
            <a:norm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a:p>
            <a:pPr marL="0" indent="0" algn="ctr">
              <a:buFont typeface="Arial" panose="020B0604020202020204" pitchFamily="34" charset="0"/>
              <a:buNone/>
            </a:pPr>
            <a:endParaRPr lang="en-US" sz="3600" dirty="0"/>
          </a:p>
          <a:p>
            <a:pPr marL="0" indent="0" algn="ctr">
              <a:buFont typeface="Arial" panose="020B0604020202020204" pitchFamily="34" charset="0"/>
              <a:buNone/>
            </a:pPr>
            <a:endParaRPr lang="en-US" sz="3600" dirty="0"/>
          </a:p>
        </p:txBody>
      </p:sp>
      <p:sp>
        <p:nvSpPr>
          <p:cNvPr id="2" name="Title 1"/>
          <p:cNvSpPr>
            <a:spLocks noGrp="1"/>
          </p:cNvSpPr>
          <p:nvPr>
            <p:ph type="title" idx="4294967295"/>
          </p:nvPr>
        </p:nvSpPr>
        <p:spPr>
          <a:xfrm>
            <a:off x="491612" y="305372"/>
            <a:ext cx="11552903" cy="460375"/>
          </a:xfrm>
        </p:spPr>
        <p:txBody>
          <a:bodyPr>
            <a:noAutofit/>
          </a:bodyPr>
          <a:lstStyle/>
          <a:p>
            <a:r>
              <a:rPr lang="en-IN" b="1" dirty="0"/>
              <a:t>CRAFT Development &amp; Knowledge Mobilization</a:t>
            </a:r>
          </a:p>
        </p:txBody>
      </p:sp>
      <p:pic>
        <p:nvPicPr>
          <p:cNvPr id="7" name="Picture 6">
            <a:hlinkClick r:id="rId3"/>
            <a:extLst>
              <a:ext uri="{FF2B5EF4-FFF2-40B4-BE49-F238E27FC236}">
                <a16:creationId xmlns:a16="http://schemas.microsoft.com/office/drawing/2014/main" id="{5D8D4F53-F8EB-3EDD-AA8F-0127AB6356BD}"/>
              </a:ext>
            </a:extLst>
          </p:cNvPr>
          <p:cNvPicPr>
            <a:picLocks noChangeAspect="1"/>
          </p:cNvPicPr>
          <p:nvPr/>
        </p:nvPicPr>
        <p:blipFill rotWithShape="1">
          <a:blip r:embed="rId4"/>
          <a:srcRect l="32723" t="18496" r="36680" b="5848"/>
          <a:stretch/>
        </p:blipFill>
        <p:spPr>
          <a:xfrm>
            <a:off x="931889" y="964223"/>
            <a:ext cx="3738452" cy="51997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4">
            <a:extLst>
              <a:ext uri="{FF2B5EF4-FFF2-40B4-BE49-F238E27FC236}">
                <a16:creationId xmlns:a16="http://schemas.microsoft.com/office/drawing/2014/main" id="{304815AC-6FA3-7DD1-271C-101C9AB9453F}"/>
              </a:ext>
            </a:extLst>
          </p:cNvPr>
          <p:cNvSpPr txBox="1">
            <a:spLocks/>
          </p:cNvSpPr>
          <p:nvPr/>
        </p:nvSpPr>
        <p:spPr>
          <a:xfrm>
            <a:off x="4291391" y="6388100"/>
            <a:ext cx="5852160" cy="281354"/>
          </a:xfrm>
          <a:prstGeom prst="rect">
            <a:avLst/>
          </a:prstGeom>
        </p:spPr>
        <p:txBody>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solidFill>
                  <a:schemeClr val="tx1"/>
                </a:solidFill>
              </a:rPr>
              <a:t>Janet Dancey. Evaluating DCTs</a:t>
            </a:r>
          </a:p>
        </p:txBody>
      </p:sp>
      <p:pic>
        <p:nvPicPr>
          <p:cNvPr id="5" name="Picture 4">
            <a:extLst>
              <a:ext uri="{FF2B5EF4-FFF2-40B4-BE49-F238E27FC236}">
                <a16:creationId xmlns:a16="http://schemas.microsoft.com/office/drawing/2014/main" id="{3C442575-35BC-A09C-36CB-3C73ACA555A1}"/>
              </a:ext>
            </a:extLst>
          </p:cNvPr>
          <p:cNvPicPr>
            <a:picLocks noChangeAspect="1"/>
          </p:cNvPicPr>
          <p:nvPr/>
        </p:nvPicPr>
        <p:blipFill>
          <a:blip r:embed="rId5"/>
          <a:stretch>
            <a:fillRect/>
          </a:stretch>
        </p:blipFill>
        <p:spPr>
          <a:xfrm>
            <a:off x="2347050" y="3225521"/>
            <a:ext cx="1516034" cy="1516034"/>
          </a:xfrm>
          <a:prstGeom prst="rect">
            <a:avLst/>
          </a:prstGeom>
        </p:spPr>
      </p:pic>
      <p:sp>
        <p:nvSpPr>
          <p:cNvPr id="11" name="Content Placeholder 6">
            <a:extLst>
              <a:ext uri="{FF2B5EF4-FFF2-40B4-BE49-F238E27FC236}">
                <a16:creationId xmlns:a16="http://schemas.microsoft.com/office/drawing/2014/main" id="{945BCCDA-267A-E0C3-E7EE-A19846F71190}"/>
              </a:ext>
            </a:extLst>
          </p:cNvPr>
          <p:cNvSpPr txBox="1">
            <a:spLocks/>
          </p:cNvSpPr>
          <p:nvPr/>
        </p:nvSpPr>
        <p:spPr>
          <a:xfrm>
            <a:off x="6107277" y="4498923"/>
            <a:ext cx="4548460" cy="1839055"/>
          </a:xfrm>
          <a:prstGeom prst="rect">
            <a:avLst/>
          </a:prstGeom>
        </p:spPr>
        <p:txBody>
          <a:bodyPr anchor="t" anchorCtr="0">
            <a:norm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indent="-285750" defTabSz="457200">
              <a:spcBef>
                <a:spcPts val="0"/>
              </a:spcBef>
              <a:buClr>
                <a:srgbClr val="0070C0"/>
              </a:buClr>
              <a:buSzPct val="100000"/>
              <a:defRPr/>
            </a:pPr>
            <a:r>
              <a:rPr lang="en-US" sz="1400" dirty="0">
                <a:latin typeface="Arial"/>
                <a:cs typeface="+mn-cs"/>
              </a:rPr>
              <a:t>Satellite Feasibility Assessment</a:t>
            </a:r>
            <a:endParaRPr lang="en-US" sz="1400" dirty="0"/>
          </a:p>
          <a:p>
            <a:pPr marL="515938" indent="-285750">
              <a:spcBef>
                <a:spcPts val="0"/>
              </a:spcBef>
              <a:buClr>
                <a:srgbClr val="0070C0"/>
              </a:buClr>
              <a:buSzPct val="100000"/>
            </a:pPr>
            <a:r>
              <a:rPr lang="en-US" sz="1400" dirty="0"/>
              <a:t>Agreement Templates:</a:t>
            </a:r>
          </a:p>
          <a:p>
            <a:pPr marL="1085850" lvl="1" indent="-171450">
              <a:spcBef>
                <a:spcPts val="0"/>
              </a:spcBef>
              <a:buSzPct val="100000"/>
            </a:pPr>
            <a:r>
              <a:rPr lang="en-US" sz="1200" dirty="0"/>
              <a:t>Clinical Research Agreement (Institutional)</a:t>
            </a:r>
          </a:p>
          <a:p>
            <a:pPr marL="1085850" lvl="1" indent="-171450">
              <a:spcBef>
                <a:spcPts val="0"/>
              </a:spcBef>
              <a:buSzPct val="100000"/>
            </a:pPr>
            <a:r>
              <a:rPr lang="en-US" sz="1200" dirty="0"/>
              <a:t>Statement of Work (SOW)</a:t>
            </a:r>
          </a:p>
          <a:p>
            <a:pPr marL="508000" indent="-285750">
              <a:spcBef>
                <a:spcPts val="0"/>
              </a:spcBef>
              <a:buClr>
                <a:srgbClr val="0070C0"/>
              </a:buClr>
              <a:buSzPct val="100000"/>
            </a:pPr>
            <a:r>
              <a:rPr lang="en-US" sz="1400" dirty="0"/>
              <a:t>Satellite Supervision Plan</a:t>
            </a:r>
          </a:p>
          <a:p>
            <a:pPr marL="508000" indent="-285750">
              <a:spcBef>
                <a:spcPts val="0"/>
              </a:spcBef>
              <a:buClr>
                <a:srgbClr val="0070C0"/>
              </a:buClr>
              <a:buSzPct val="100000"/>
            </a:pPr>
            <a:r>
              <a:rPr lang="en-US" sz="1400" dirty="0"/>
              <a:t>Delegation Log</a:t>
            </a:r>
          </a:p>
          <a:p>
            <a:pPr marL="520700" lvl="1" indent="-285750" defTabSz="457200">
              <a:spcBef>
                <a:spcPts val="0"/>
              </a:spcBef>
              <a:buClr>
                <a:srgbClr val="006DB8"/>
              </a:buClr>
              <a:buSzPct val="100000"/>
              <a:defRPr/>
            </a:pPr>
            <a:r>
              <a:rPr lang="en-US" sz="1400" dirty="0">
                <a:latin typeface="Arial"/>
                <a:cs typeface="+mn-cs"/>
              </a:rPr>
              <a:t>Site SOPs (where required)</a:t>
            </a:r>
          </a:p>
        </p:txBody>
      </p:sp>
      <p:pic>
        <p:nvPicPr>
          <p:cNvPr id="12" name="Picture 11">
            <a:extLst>
              <a:ext uri="{FF2B5EF4-FFF2-40B4-BE49-F238E27FC236}">
                <a16:creationId xmlns:a16="http://schemas.microsoft.com/office/drawing/2014/main" id="{450DCD72-2432-9353-CF03-60453359DC2B}"/>
              </a:ext>
            </a:extLst>
          </p:cNvPr>
          <p:cNvPicPr>
            <a:picLocks noChangeAspect="1"/>
          </p:cNvPicPr>
          <p:nvPr/>
        </p:nvPicPr>
        <p:blipFill>
          <a:blip r:embed="rId6"/>
          <a:stretch>
            <a:fillRect/>
          </a:stretch>
        </p:blipFill>
        <p:spPr>
          <a:xfrm>
            <a:off x="7429459" y="2778490"/>
            <a:ext cx="1544938" cy="1482426"/>
          </a:xfrm>
          <a:prstGeom prst="rect">
            <a:avLst/>
          </a:prstGeom>
        </p:spPr>
      </p:pic>
      <p:sp>
        <p:nvSpPr>
          <p:cNvPr id="13" name="TextBox 12">
            <a:extLst>
              <a:ext uri="{FF2B5EF4-FFF2-40B4-BE49-F238E27FC236}">
                <a16:creationId xmlns:a16="http://schemas.microsoft.com/office/drawing/2014/main" id="{3CA61314-C253-4F29-23FD-C1D54AF049EB}"/>
              </a:ext>
            </a:extLst>
          </p:cNvPr>
          <p:cNvSpPr txBox="1"/>
          <p:nvPr/>
        </p:nvSpPr>
        <p:spPr>
          <a:xfrm>
            <a:off x="6408633" y="1923198"/>
            <a:ext cx="3893001" cy="584775"/>
          </a:xfrm>
          <a:prstGeom prst="rect">
            <a:avLst/>
          </a:prstGeom>
          <a:noFill/>
        </p:spPr>
        <p:txBody>
          <a:bodyPr wrap="square" rtlCol="0">
            <a:spAutoFit/>
          </a:bodyPr>
          <a:lstStyle/>
          <a:p>
            <a:r>
              <a:rPr lang="en-US" sz="1600" dirty="0">
                <a:solidFill>
                  <a:schemeClr val="bg1"/>
                </a:solidFill>
              </a:rPr>
              <a:t>Resources for Primary Sites to assess, set up &amp; manage satellite involvement</a:t>
            </a:r>
          </a:p>
        </p:txBody>
      </p:sp>
      <p:sp>
        <p:nvSpPr>
          <p:cNvPr id="15" name="TextBox 14">
            <a:extLst>
              <a:ext uri="{FF2B5EF4-FFF2-40B4-BE49-F238E27FC236}">
                <a16:creationId xmlns:a16="http://schemas.microsoft.com/office/drawing/2014/main" id="{739242CD-EED2-C0D6-CC0A-E13201973D33}"/>
              </a:ext>
            </a:extLst>
          </p:cNvPr>
          <p:cNvSpPr txBox="1"/>
          <p:nvPr/>
        </p:nvSpPr>
        <p:spPr>
          <a:xfrm>
            <a:off x="5272326" y="1385640"/>
            <a:ext cx="6097712" cy="584775"/>
          </a:xfrm>
          <a:prstGeom prst="rect">
            <a:avLst/>
          </a:prstGeom>
          <a:noFill/>
        </p:spPr>
        <p:txBody>
          <a:bodyPr wrap="square">
            <a:spAutoFit/>
          </a:bodyPr>
          <a:lstStyle/>
          <a:p>
            <a:pPr marL="0" indent="0" algn="ctr">
              <a:buFont typeface="Arial" panose="020B0604020202020204" pitchFamily="34" charset="0"/>
              <a:buNone/>
            </a:pPr>
            <a:r>
              <a:rPr lang="en-US" sz="3200" b="1" dirty="0">
                <a:solidFill>
                  <a:schemeClr val="bg1"/>
                </a:solidFill>
              </a:rPr>
              <a:t>CRAFT</a:t>
            </a:r>
            <a:r>
              <a:rPr lang="en-US" sz="3200" dirty="0">
                <a:solidFill>
                  <a:schemeClr val="bg1"/>
                </a:solidFill>
              </a:rPr>
              <a:t> Toolkit</a:t>
            </a:r>
          </a:p>
        </p:txBody>
      </p:sp>
    </p:spTree>
    <p:extLst>
      <p:ext uri="{BB962C8B-B14F-4D97-AF65-F5344CB8AC3E}">
        <p14:creationId xmlns:p14="http://schemas.microsoft.com/office/powerpoint/2010/main" val="223082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215CD5-FEE8-6E44-09CB-8828FECAE7AE}"/>
              </a:ext>
            </a:extLst>
          </p:cNvPr>
          <p:cNvSpPr>
            <a:spLocks noGrp="1"/>
          </p:cNvSpPr>
          <p:nvPr>
            <p:ph type="title"/>
          </p:nvPr>
        </p:nvSpPr>
        <p:spPr/>
        <p:txBody>
          <a:bodyPr/>
          <a:lstStyle/>
          <a:p>
            <a:r>
              <a:rPr lang="en-US" dirty="0"/>
              <a:t>Endpoints that Matter</a:t>
            </a:r>
          </a:p>
        </p:txBody>
      </p:sp>
      <p:sp>
        <p:nvSpPr>
          <p:cNvPr id="4" name="Content Placeholder 3">
            <a:extLst>
              <a:ext uri="{FF2B5EF4-FFF2-40B4-BE49-F238E27FC236}">
                <a16:creationId xmlns:a16="http://schemas.microsoft.com/office/drawing/2014/main" id="{79D83CE3-5EE8-5AAE-1BA9-C3133F3DAED6}"/>
              </a:ext>
            </a:extLst>
          </p:cNvPr>
          <p:cNvSpPr>
            <a:spLocks noGrp="1"/>
          </p:cNvSpPr>
          <p:nvPr>
            <p:ph idx="1"/>
          </p:nvPr>
        </p:nvSpPr>
        <p:spPr/>
        <p:txBody>
          <a:bodyPr>
            <a:normAutofit fontScale="62500" lnSpcReduction="20000"/>
          </a:bodyPr>
          <a:lstStyle/>
          <a:p>
            <a:pPr marL="0" indent="0">
              <a:buNone/>
            </a:pPr>
            <a:r>
              <a:rPr lang="en-US" dirty="0"/>
              <a:t>Clinical Benefit Endpoints</a:t>
            </a:r>
          </a:p>
          <a:p>
            <a:r>
              <a:rPr lang="en-US" b="1" dirty="0"/>
              <a:t>Overall Survival (OS) </a:t>
            </a:r>
            <a:r>
              <a:rPr lang="en-US" dirty="0"/>
              <a:t>– The time between treatment and death. This measure includes death from any cause, including both the disease being treated and unrelated conditions. This means that OS, unlike some other endpoints, measures both the impact of a treatment after relapse and the survival impact of treatment side effects.</a:t>
            </a:r>
          </a:p>
          <a:p>
            <a:r>
              <a:rPr lang="en-US" b="1" dirty="0"/>
              <a:t>Quality of Life (QoL) – </a:t>
            </a:r>
            <a:r>
              <a:rPr lang="en-US" dirty="0"/>
              <a:t>A drug’s impact on pain or other symptoms related to a condition. Because many cancer treatments have negative side effects, drugs with the potential to improve Quality of Life can offer patients substantial benefits over existing treatments. Also </a:t>
            </a:r>
            <a:r>
              <a:rPr lang="en-US" b="1" dirty="0"/>
              <a:t>Patient Reported Outcome</a:t>
            </a:r>
            <a:r>
              <a:rPr lang="en-US" dirty="0"/>
              <a:t>, or PRO, meaning that it relies on patients’ accounts of a drug’s impact.</a:t>
            </a:r>
          </a:p>
          <a:p>
            <a:pPr>
              <a:buFont typeface="Arial" panose="020B0604020202020204" pitchFamily="34" charset="0"/>
              <a:buChar char="•"/>
            </a:pPr>
            <a:endParaRPr lang="en-US" dirty="0"/>
          </a:p>
          <a:p>
            <a:pPr marL="0" indent="0">
              <a:buNone/>
            </a:pPr>
            <a:r>
              <a:rPr lang="en-US" dirty="0"/>
              <a:t>Other Endpoints Used</a:t>
            </a:r>
          </a:p>
          <a:p>
            <a:pPr>
              <a:buFont typeface="Arial" panose="020B0604020202020204" pitchFamily="34" charset="0"/>
              <a:buChar char="•"/>
            </a:pPr>
            <a:r>
              <a:rPr lang="en-US" dirty="0"/>
              <a:t>Disease Free Survival (DFS) – The length of time between treatment and relapse. This endpoint is generally used with treatments that leave patients without any detectable signs of disease, such as surgery.</a:t>
            </a:r>
          </a:p>
          <a:p>
            <a:pPr>
              <a:buFont typeface="Arial" panose="020B0604020202020204" pitchFamily="34" charset="0"/>
              <a:buChar char="•"/>
            </a:pPr>
            <a:r>
              <a:rPr lang="en-US" dirty="0"/>
              <a:t>Progression Free Survival (PFS) – The length of time between treatment and measurable worsening of the disease. Generally used to study advanced diseases that are unlikely to be removed entirely.</a:t>
            </a:r>
          </a:p>
          <a:p>
            <a:pPr>
              <a:buFont typeface="Arial" panose="020B0604020202020204" pitchFamily="34" charset="0"/>
              <a:buChar char="•"/>
            </a:pPr>
            <a:r>
              <a:rPr lang="en-US" dirty="0"/>
              <a:t>Response Rate (RR) – The percentage of patients whose cancer shrinks or disappears after treatment. Frequently used in </a:t>
            </a:r>
            <a:r>
              <a:rPr lang="en-US" b="1" dirty="0">
                <a:hlinkClick r:id="rId2"/>
              </a:rPr>
              <a:t>single-arm trials</a:t>
            </a:r>
            <a:r>
              <a:rPr lang="en-US" dirty="0"/>
              <a:t>, as it does not require direct comparison with a control.</a:t>
            </a:r>
          </a:p>
          <a:p>
            <a:endParaRPr lang="en-US" dirty="0"/>
          </a:p>
        </p:txBody>
      </p:sp>
      <p:sp>
        <p:nvSpPr>
          <p:cNvPr id="2" name="Slide Number Placeholder 1">
            <a:extLst>
              <a:ext uri="{FF2B5EF4-FFF2-40B4-BE49-F238E27FC236}">
                <a16:creationId xmlns:a16="http://schemas.microsoft.com/office/drawing/2014/main" id="{090A12AC-920C-472C-5DE6-D2B5CEE9E680}"/>
              </a:ext>
            </a:extLst>
          </p:cNvPr>
          <p:cNvSpPr>
            <a:spLocks noGrp="1"/>
          </p:cNvSpPr>
          <p:nvPr>
            <p:ph type="sldNum" sz="quarter" idx="12"/>
          </p:nvPr>
        </p:nvSpPr>
        <p:spPr/>
        <p:txBody>
          <a:bodyPr/>
          <a:lstStyle/>
          <a:p>
            <a:fld id="{2754ED01-E2A0-4C1E-8E21-014B99041579}" type="slidenum">
              <a:rPr lang="en-US" smtClean="0"/>
              <a:pPr/>
              <a:t>25</a:t>
            </a:fld>
            <a:endParaRPr lang="en-US" dirty="0"/>
          </a:p>
        </p:txBody>
      </p:sp>
      <p:sp>
        <p:nvSpPr>
          <p:cNvPr id="6" name="TextBox 5">
            <a:extLst>
              <a:ext uri="{FF2B5EF4-FFF2-40B4-BE49-F238E27FC236}">
                <a16:creationId xmlns:a16="http://schemas.microsoft.com/office/drawing/2014/main" id="{67202219-1B8A-5085-4367-AA593697A537}"/>
              </a:ext>
            </a:extLst>
          </p:cNvPr>
          <p:cNvSpPr txBox="1"/>
          <p:nvPr/>
        </p:nvSpPr>
        <p:spPr>
          <a:xfrm>
            <a:off x="4495800" y="6211669"/>
            <a:ext cx="7543800" cy="369332"/>
          </a:xfrm>
          <a:prstGeom prst="rect">
            <a:avLst/>
          </a:prstGeom>
          <a:noFill/>
        </p:spPr>
        <p:txBody>
          <a:bodyPr wrap="square">
            <a:spAutoFit/>
          </a:bodyPr>
          <a:lstStyle/>
          <a:p>
            <a:r>
              <a:rPr lang="en-US" dirty="0"/>
              <a:t>https://friendsofcancerresearch.org/glossary-term/clinical-trial-endpoints/</a:t>
            </a:r>
          </a:p>
        </p:txBody>
      </p:sp>
    </p:spTree>
    <p:extLst>
      <p:ext uri="{BB962C8B-B14F-4D97-AF65-F5344CB8AC3E}">
        <p14:creationId xmlns:p14="http://schemas.microsoft.com/office/powerpoint/2010/main" val="161941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2A5A-7A86-2431-F63D-6A4C8FABC6D1}"/>
              </a:ext>
            </a:extLst>
          </p:cNvPr>
          <p:cNvSpPr>
            <a:spLocks noGrp="1"/>
          </p:cNvSpPr>
          <p:nvPr>
            <p:ph type="title"/>
          </p:nvPr>
        </p:nvSpPr>
        <p:spPr/>
        <p:txBody>
          <a:bodyPr/>
          <a:lstStyle/>
          <a:p>
            <a:r>
              <a:rPr lang="en-US" dirty="0"/>
              <a:t>Guiding Principles of Common Sense Oncology</a:t>
            </a:r>
          </a:p>
        </p:txBody>
      </p:sp>
      <p:sp>
        <p:nvSpPr>
          <p:cNvPr id="3" name="Content Placeholder 2">
            <a:extLst>
              <a:ext uri="{FF2B5EF4-FFF2-40B4-BE49-F238E27FC236}">
                <a16:creationId xmlns:a16="http://schemas.microsoft.com/office/drawing/2014/main" id="{73AF83C3-F98C-B93A-26A6-83952EF7AA43}"/>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Access to quality cancer care is a basic human right—no patient should be denied access to effective therapy or forced into financial catastrophe to access meaningful cancer care.</a:t>
            </a:r>
          </a:p>
          <a:p>
            <a:pPr marL="514350" indent="-514350">
              <a:buFont typeface="+mj-lt"/>
              <a:buAutoNum type="arabicPeriod"/>
            </a:pPr>
            <a:r>
              <a:rPr lang="en-US" dirty="0"/>
              <a:t>Patient and societal needs should drive cancer research and delivery of care.</a:t>
            </a:r>
          </a:p>
          <a:p>
            <a:pPr marL="514350" indent="-514350">
              <a:buFont typeface="+mj-lt"/>
              <a:buAutoNum type="arabicPeriod"/>
            </a:pPr>
            <a:r>
              <a:rPr lang="en-US" dirty="0"/>
              <a:t>Patient and public involvement is essential when making policy decisions.</a:t>
            </a:r>
          </a:p>
          <a:p>
            <a:pPr marL="514350" indent="-514350">
              <a:buFont typeface="+mj-lt"/>
              <a:buAutoNum type="arabicPeriod"/>
            </a:pPr>
            <a:r>
              <a:rPr lang="en-US" b="1" dirty="0"/>
              <a:t>Patients should expect that recommended cancer treatments meaningfully improve their survival or quality of life.</a:t>
            </a:r>
          </a:p>
          <a:p>
            <a:pPr marL="514350" indent="-514350">
              <a:buFont typeface="+mj-lt"/>
              <a:buAutoNum type="arabicPeriod"/>
            </a:pPr>
            <a:r>
              <a:rPr lang="en-US" dirty="0"/>
              <a:t>Shared decision making between patients and oncologists should be based on patient values and grounded in evidence-based medicine and critical appraisal.</a:t>
            </a:r>
          </a:p>
          <a:p>
            <a:pPr marL="514350" indent="-514350">
              <a:buFont typeface="+mj-lt"/>
              <a:buAutoNum type="arabicPeriod"/>
            </a:pPr>
            <a:r>
              <a:rPr lang="en-US" dirty="0"/>
              <a:t>Cancer treatments should be fairly priced for the context in which they are used.</a:t>
            </a:r>
          </a:p>
          <a:p>
            <a:pPr marL="514350" indent="-514350">
              <a:buFont typeface="+mj-lt"/>
              <a:buAutoNum type="arabicPeriod"/>
            </a:pPr>
            <a:r>
              <a:rPr lang="en-US" dirty="0"/>
              <a:t>Equity in access to high-quality care should be prioritized as much as innovation and new treatments.</a:t>
            </a:r>
          </a:p>
          <a:p>
            <a:pPr marL="514350" indent="-514350">
              <a:buFont typeface="+mj-lt"/>
              <a:buAutoNum type="arabicPeriod"/>
            </a:pPr>
            <a:r>
              <a:rPr lang="en-US" dirty="0"/>
              <a:t>Comprehensive and holistic cancer care includes survivorship care, psychosocial oncology, and timely integration of palliative care.</a:t>
            </a:r>
          </a:p>
        </p:txBody>
      </p:sp>
      <p:sp>
        <p:nvSpPr>
          <p:cNvPr id="4" name="Slide Number Placeholder 3">
            <a:extLst>
              <a:ext uri="{FF2B5EF4-FFF2-40B4-BE49-F238E27FC236}">
                <a16:creationId xmlns:a16="http://schemas.microsoft.com/office/drawing/2014/main" id="{074B5172-1776-8F14-74A3-1391C6F1F31F}"/>
              </a:ext>
            </a:extLst>
          </p:cNvPr>
          <p:cNvSpPr>
            <a:spLocks noGrp="1"/>
          </p:cNvSpPr>
          <p:nvPr>
            <p:ph type="sldNum" sz="quarter" idx="12"/>
          </p:nvPr>
        </p:nvSpPr>
        <p:spPr/>
        <p:txBody>
          <a:bodyPr/>
          <a:lstStyle/>
          <a:p>
            <a:fld id="{2754ED01-E2A0-4C1E-8E21-014B99041579}" type="slidenum">
              <a:rPr lang="en-US" smtClean="0"/>
              <a:pPr/>
              <a:t>26</a:t>
            </a:fld>
            <a:endParaRPr lang="en-US" dirty="0"/>
          </a:p>
        </p:txBody>
      </p:sp>
      <p:sp>
        <p:nvSpPr>
          <p:cNvPr id="6" name="TextBox 5">
            <a:extLst>
              <a:ext uri="{FF2B5EF4-FFF2-40B4-BE49-F238E27FC236}">
                <a16:creationId xmlns:a16="http://schemas.microsoft.com/office/drawing/2014/main" id="{235287FA-B08E-AEDC-641A-4DDEF1248326}"/>
              </a:ext>
            </a:extLst>
          </p:cNvPr>
          <p:cNvSpPr txBox="1"/>
          <p:nvPr/>
        </p:nvSpPr>
        <p:spPr>
          <a:xfrm>
            <a:off x="542685" y="5967658"/>
            <a:ext cx="11329259" cy="338554"/>
          </a:xfrm>
          <a:prstGeom prst="rect">
            <a:avLst/>
          </a:prstGeom>
          <a:noFill/>
        </p:spPr>
        <p:txBody>
          <a:bodyPr wrap="square">
            <a:spAutoFit/>
          </a:bodyPr>
          <a:lstStyle/>
          <a:p>
            <a:r>
              <a:rPr lang="en-US" sz="1600" dirty="0"/>
              <a:t>Booth CM, </a:t>
            </a:r>
            <a:r>
              <a:rPr lang="en-US" sz="1600" dirty="0" err="1"/>
              <a:t>Sengar</a:t>
            </a:r>
            <a:r>
              <a:rPr lang="en-US" sz="1600" dirty="0"/>
              <a:t> M, Goodman A, et al: Common Sense Oncology: Outcomes that matter. Lancet Oncol 24:833-835, 2023</a:t>
            </a:r>
          </a:p>
        </p:txBody>
      </p:sp>
    </p:spTree>
    <p:extLst>
      <p:ext uri="{BB962C8B-B14F-4D97-AF65-F5344CB8AC3E}">
        <p14:creationId xmlns:p14="http://schemas.microsoft.com/office/powerpoint/2010/main" val="185349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60806D-5E5D-886E-D5B2-73864F73673D}"/>
              </a:ext>
            </a:extLst>
          </p:cNvPr>
          <p:cNvSpPr>
            <a:spLocks noGrp="1"/>
          </p:cNvSpPr>
          <p:nvPr>
            <p:ph type="sldNum" sz="quarter" idx="12"/>
          </p:nvPr>
        </p:nvSpPr>
        <p:spPr>
          <a:xfrm>
            <a:off x="11201384" y="7534592"/>
            <a:ext cx="670560" cy="502920"/>
          </a:xfrm>
        </p:spPr>
        <p:txBody>
          <a:bodyPr>
            <a:normAutofit/>
          </a:bodyPr>
          <a:lstStyle/>
          <a:p>
            <a:fld id="{2754ED01-E2A0-4C1E-8E21-014B99041579}" type="slidenum">
              <a:rPr lang="en-US" smtClean="0"/>
              <a:pPr/>
              <a:t>27</a:t>
            </a:fld>
            <a:endParaRPr lang="en-US"/>
          </a:p>
        </p:txBody>
      </p:sp>
      <p:sp>
        <p:nvSpPr>
          <p:cNvPr id="5" name="Title 1">
            <a:extLst>
              <a:ext uri="{FF2B5EF4-FFF2-40B4-BE49-F238E27FC236}">
                <a16:creationId xmlns:a16="http://schemas.microsoft.com/office/drawing/2014/main" id="{49B3AD78-2D5F-69F2-091A-AF3BCCC93D95}"/>
              </a:ext>
            </a:extLst>
          </p:cNvPr>
          <p:cNvSpPr txBox="1">
            <a:spLocks/>
          </p:cNvSpPr>
          <p:nvPr/>
        </p:nvSpPr>
        <p:spPr>
          <a:xfrm>
            <a:off x="283495" y="461589"/>
            <a:ext cx="11329259" cy="54864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a:lstStyle>
          <a:p>
            <a:r>
              <a:rPr lang="en-US" sz="4267" b="1" dirty="0"/>
              <a:t>SHAPE TRIAL </a:t>
            </a:r>
          </a:p>
          <a:p>
            <a:endParaRPr lang="en-US" sz="4267" b="1" dirty="0"/>
          </a:p>
        </p:txBody>
      </p:sp>
      <p:sp>
        <p:nvSpPr>
          <p:cNvPr id="6" name="Slide Number Placeholder 3">
            <a:extLst>
              <a:ext uri="{FF2B5EF4-FFF2-40B4-BE49-F238E27FC236}">
                <a16:creationId xmlns:a16="http://schemas.microsoft.com/office/drawing/2014/main" id="{AEB77EA6-4DF4-8CB1-A5B0-711AD3B77F9F}"/>
              </a:ext>
            </a:extLst>
          </p:cNvPr>
          <p:cNvSpPr txBox="1">
            <a:spLocks/>
          </p:cNvSpPr>
          <p:nvPr/>
        </p:nvSpPr>
        <p:spPr>
          <a:xfrm>
            <a:off x="11201384" y="7534592"/>
            <a:ext cx="670560" cy="502920"/>
          </a:xfrm>
          <a:prstGeom prst="ellipse">
            <a:avLst/>
          </a:prstGeom>
          <a:ln w="19050">
            <a:solidFill>
              <a:srgbClr val="FFFFFF"/>
            </a:solidFill>
          </a:ln>
        </p:spPr>
        <p:txBody>
          <a:bodyPr vert="horz" lIns="12192" tIns="12192" rIns="12192" bIns="12192" rtlCol="0" anchor="ctr">
            <a:normAutofit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z="2200"/>
              <a:pPr/>
              <a:t>27</a:t>
            </a:fld>
            <a:endParaRPr lang="en-US" sz="2200"/>
          </a:p>
        </p:txBody>
      </p:sp>
      <p:sp>
        <p:nvSpPr>
          <p:cNvPr id="7" name="TextBox 6">
            <a:extLst>
              <a:ext uri="{FF2B5EF4-FFF2-40B4-BE49-F238E27FC236}">
                <a16:creationId xmlns:a16="http://schemas.microsoft.com/office/drawing/2014/main" id="{6A135237-7658-34EE-AE3D-5977F57DD724}"/>
              </a:ext>
            </a:extLst>
          </p:cNvPr>
          <p:cNvSpPr txBox="1"/>
          <p:nvPr/>
        </p:nvSpPr>
        <p:spPr>
          <a:xfrm>
            <a:off x="245628" y="2907407"/>
            <a:ext cx="3059464" cy="1815882"/>
          </a:xfrm>
          <a:prstGeom prst="rect">
            <a:avLst/>
          </a:prstGeom>
          <a:solidFill>
            <a:schemeClr val="bg1"/>
          </a:solidFill>
          <a:ln>
            <a:solidFill>
              <a:srgbClr val="002557"/>
            </a:solidFill>
          </a:ln>
        </p:spPr>
        <p:txBody>
          <a:bodyPr wrap="square">
            <a:spAutoFit/>
          </a:bodyPr>
          <a:lstStyle/>
          <a:p>
            <a:r>
              <a:rPr lang="en-US" sz="3200" b="1" dirty="0">
                <a:solidFill>
                  <a:srgbClr val="002557"/>
                </a:solidFill>
                <a:latin typeface="Calibri" panose="020F0502020204030204" pitchFamily="34" charset="0"/>
                <a:cs typeface="Calibri" panose="020F0502020204030204" pitchFamily="34" charset="0"/>
              </a:rPr>
              <a:t>Low-risk </a:t>
            </a:r>
          </a:p>
          <a:p>
            <a:r>
              <a:rPr lang="en-US" sz="3200" b="1" dirty="0">
                <a:solidFill>
                  <a:srgbClr val="002557"/>
                </a:solidFill>
                <a:latin typeface="Calibri" panose="020F0502020204030204" pitchFamily="34" charset="0"/>
                <a:cs typeface="Calibri" panose="020F0502020204030204" pitchFamily="34" charset="0"/>
              </a:rPr>
              <a:t>cervical cancer:</a:t>
            </a:r>
          </a:p>
          <a:p>
            <a:r>
              <a:rPr lang="en-US" sz="3200" b="1" dirty="0">
                <a:solidFill>
                  <a:srgbClr val="002557"/>
                </a:solidFill>
                <a:latin typeface="Calibri" panose="020F0502020204030204" pitchFamily="34" charset="0"/>
                <a:cs typeface="Calibri" panose="020F0502020204030204" pitchFamily="34" charset="0"/>
              </a:rPr>
              <a:t>&lt; 2 cm</a:t>
            </a:r>
          </a:p>
          <a:p>
            <a:pPr marL="380981" indent="-380981">
              <a:buClr>
                <a:schemeClr val="tx1"/>
              </a:buClr>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cxnSp>
        <p:nvCxnSpPr>
          <p:cNvPr id="8" name="Straight Arrow Connector 13">
            <a:extLst>
              <a:ext uri="{FF2B5EF4-FFF2-40B4-BE49-F238E27FC236}">
                <a16:creationId xmlns:a16="http://schemas.microsoft.com/office/drawing/2014/main" id="{93EE635D-4FDA-D72B-4212-8EEB293835D3}"/>
              </a:ext>
            </a:extLst>
          </p:cNvPr>
          <p:cNvCxnSpPr>
            <a:cxnSpLocks/>
          </p:cNvCxnSpPr>
          <p:nvPr/>
        </p:nvCxnSpPr>
        <p:spPr>
          <a:xfrm>
            <a:off x="3407702" y="3756777"/>
            <a:ext cx="2403780" cy="0"/>
          </a:xfrm>
          <a:prstGeom prst="straightConnector1">
            <a:avLst/>
          </a:prstGeom>
          <a:ln w="38100">
            <a:solidFill>
              <a:srgbClr val="002557"/>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040382-95CE-F5B4-3787-91EDDB20F848}"/>
              </a:ext>
            </a:extLst>
          </p:cNvPr>
          <p:cNvSpPr txBox="1"/>
          <p:nvPr/>
        </p:nvSpPr>
        <p:spPr>
          <a:xfrm>
            <a:off x="5885053" y="2361075"/>
            <a:ext cx="485518" cy="4049147"/>
          </a:xfrm>
          <a:prstGeom prst="rect">
            <a:avLst/>
          </a:prstGeom>
          <a:solidFill>
            <a:srgbClr val="002557"/>
          </a:solidFill>
          <a:ln w="9525">
            <a:solidFill>
              <a:srgbClr val="002557"/>
            </a:solidFill>
            <a:round/>
          </a:ln>
        </p:spPr>
        <p:txBody>
          <a:bodyPr vert="wordArtVert" wrap="square" rtlCol="0">
            <a:spAutoFit/>
          </a:bodyPr>
          <a:lstStyle/>
          <a:p>
            <a:pPr algn="ctr" defTabSz="1219140">
              <a:defRPr/>
            </a:pPr>
            <a:r>
              <a:rPr lang="en-US" b="1" dirty="0">
                <a:solidFill>
                  <a:srgbClr val="D9E3E7"/>
                </a:solidFill>
                <a:latin typeface="Arial" panose="020B0604020202020204"/>
              </a:rPr>
              <a:t>RANDOMIZE 1:1</a:t>
            </a:r>
          </a:p>
        </p:txBody>
      </p:sp>
      <p:cxnSp>
        <p:nvCxnSpPr>
          <p:cNvPr id="11" name="Elbow Connector 15">
            <a:extLst>
              <a:ext uri="{FF2B5EF4-FFF2-40B4-BE49-F238E27FC236}">
                <a16:creationId xmlns:a16="http://schemas.microsoft.com/office/drawing/2014/main" id="{B7AA4658-2219-4FFC-A09B-995AE443580B}"/>
              </a:ext>
            </a:extLst>
          </p:cNvPr>
          <p:cNvCxnSpPr>
            <a:cxnSpLocks/>
          </p:cNvCxnSpPr>
          <p:nvPr/>
        </p:nvCxnSpPr>
        <p:spPr>
          <a:xfrm>
            <a:off x="6370422" y="4029574"/>
            <a:ext cx="1004471" cy="594769"/>
          </a:xfrm>
          <a:prstGeom prst="bentConnector3">
            <a:avLst>
              <a:gd name="adj1" fmla="val 60205"/>
            </a:avLst>
          </a:prstGeom>
          <a:ln w="38100">
            <a:solidFill>
              <a:srgbClr val="002557"/>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4">
            <a:extLst>
              <a:ext uri="{FF2B5EF4-FFF2-40B4-BE49-F238E27FC236}">
                <a16:creationId xmlns:a16="http://schemas.microsoft.com/office/drawing/2014/main" id="{4D5C88CA-B3FE-C67B-FA7D-D864C5BA9CE1}"/>
              </a:ext>
            </a:extLst>
          </p:cNvPr>
          <p:cNvCxnSpPr>
            <a:cxnSpLocks/>
          </p:cNvCxnSpPr>
          <p:nvPr/>
        </p:nvCxnSpPr>
        <p:spPr>
          <a:xfrm flipV="1">
            <a:off x="6432039" y="2695418"/>
            <a:ext cx="942852" cy="800653"/>
          </a:xfrm>
          <a:prstGeom prst="bentConnector3">
            <a:avLst>
              <a:gd name="adj1" fmla="val 53448"/>
            </a:avLst>
          </a:prstGeom>
          <a:ln w="38100">
            <a:solidFill>
              <a:srgbClr val="002557"/>
            </a:solidFill>
            <a:tailEnd type="arrow"/>
          </a:ln>
        </p:spPr>
        <p:style>
          <a:lnRef idx="1">
            <a:schemeClr val="accent1"/>
          </a:lnRef>
          <a:fillRef idx="0">
            <a:schemeClr val="accent1"/>
          </a:fillRef>
          <a:effectRef idx="0">
            <a:schemeClr val="accent1"/>
          </a:effectRef>
          <a:fontRef idx="minor">
            <a:schemeClr val="tx1"/>
          </a:fontRef>
        </p:style>
      </p:cxnSp>
      <p:sp>
        <p:nvSpPr>
          <p:cNvPr id="13" name="TextBox 11">
            <a:extLst>
              <a:ext uri="{FF2B5EF4-FFF2-40B4-BE49-F238E27FC236}">
                <a16:creationId xmlns:a16="http://schemas.microsoft.com/office/drawing/2014/main" id="{FCFBF123-119E-6707-F312-3367E11DC906}"/>
              </a:ext>
            </a:extLst>
          </p:cNvPr>
          <p:cNvSpPr txBox="1"/>
          <p:nvPr/>
        </p:nvSpPr>
        <p:spPr>
          <a:xfrm>
            <a:off x="7423060" y="2340225"/>
            <a:ext cx="2388549" cy="1569660"/>
          </a:xfrm>
          <a:prstGeom prst="rect">
            <a:avLst/>
          </a:prstGeom>
          <a:noFill/>
          <a:ln w="9525">
            <a:solidFill>
              <a:srgbClr val="002557"/>
            </a:solidFill>
          </a:ln>
          <a:effectLst>
            <a:outerShdw blurRad="63500" sx="102000" sy="102000" algn="ctr" rotWithShape="0">
              <a:prstClr val="black">
                <a:alpha val="40000"/>
              </a:prstClr>
            </a:outerShdw>
          </a:effectLst>
        </p:spPr>
        <p:txBody>
          <a:bodyPr wrap="square" rtlCol="0">
            <a:spAutoFit/>
          </a:bodyPr>
          <a:lstStyle/>
          <a:p>
            <a:pPr algn="ctr" defTabSz="1219140">
              <a:defRPr/>
            </a:pPr>
            <a:r>
              <a:rPr lang="en-US" sz="2400" b="1" u="sng" dirty="0">
                <a:solidFill>
                  <a:srgbClr val="002557"/>
                </a:solidFill>
                <a:latin typeface="Calibri" panose="020F0502020204030204" pitchFamily="34" charset="0"/>
                <a:cs typeface="Calibri" panose="020F0502020204030204" pitchFamily="34" charset="0"/>
              </a:rPr>
              <a:t>Arm 1 </a:t>
            </a:r>
          </a:p>
          <a:p>
            <a:pPr algn="ctr" defTabSz="1219140">
              <a:defRPr/>
            </a:pPr>
            <a:r>
              <a:rPr lang="en-US" sz="2400" b="1" u="sng" dirty="0">
                <a:solidFill>
                  <a:srgbClr val="002557"/>
                </a:solidFill>
                <a:latin typeface="Calibri" panose="020F0502020204030204" pitchFamily="34" charset="0"/>
                <a:cs typeface="Calibri" panose="020F0502020204030204" pitchFamily="34" charset="0"/>
              </a:rPr>
              <a:t>(Control)</a:t>
            </a:r>
          </a:p>
          <a:p>
            <a:pPr algn="ctr" defTabSz="1219140">
              <a:defRPr/>
            </a:pPr>
            <a:r>
              <a:rPr lang="en-US" sz="2400" b="1" dirty="0">
                <a:latin typeface="Calibri" panose="020F0502020204030204" pitchFamily="34" charset="0"/>
                <a:cs typeface="Calibri" panose="020F0502020204030204" pitchFamily="34" charset="0"/>
              </a:rPr>
              <a:t>Radical Hysterectomy*</a:t>
            </a:r>
            <a:endParaRPr lang="en-US" sz="2400" dirty="0">
              <a:latin typeface="Calibri" panose="020F0502020204030204" pitchFamily="34" charset="0"/>
              <a:cs typeface="Calibri" panose="020F0502020204030204" pitchFamily="34" charset="0"/>
            </a:endParaRPr>
          </a:p>
        </p:txBody>
      </p:sp>
      <p:sp>
        <p:nvSpPr>
          <p:cNvPr id="14" name="TextBox 11">
            <a:extLst>
              <a:ext uri="{FF2B5EF4-FFF2-40B4-BE49-F238E27FC236}">
                <a16:creationId xmlns:a16="http://schemas.microsoft.com/office/drawing/2014/main" id="{EE1638C9-82F3-7A3F-1904-FEF4AADF18E9}"/>
              </a:ext>
            </a:extLst>
          </p:cNvPr>
          <p:cNvSpPr txBox="1"/>
          <p:nvPr/>
        </p:nvSpPr>
        <p:spPr>
          <a:xfrm>
            <a:off x="7415031" y="4326959"/>
            <a:ext cx="2396580" cy="1569660"/>
          </a:xfrm>
          <a:prstGeom prst="rect">
            <a:avLst/>
          </a:prstGeom>
          <a:noFill/>
          <a:ln w="9525">
            <a:solidFill>
              <a:srgbClr val="002557"/>
            </a:solidFill>
          </a:ln>
          <a:effectLst>
            <a:outerShdw blurRad="63500" sx="102000" sy="102000" algn="ctr" rotWithShape="0">
              <a:prstClr val="black">
                <a:alpha val="40000"/>
              </a:prstClr>
            </a:outerShdw>
          </a:effectLst>
        </p:spPr>
        <p:txBody>
          <a:bodyPr wrap="square" rtlCol="0">
            <a:spAutoFit/>
          </a:bodyPr>
          <a:lstStyle/>
          <a:p>
            <a:pPr algn="ctr" defTabSz="1219140">
              <a:defRPr/>
            </a:pPr>
            <a:r>
              <a:rPr lang="en-US" sz="2400" b="1" u="sng" dirty="0">
                <a:solidFill>
                  <a:srgbClr val="002557"/>
                </a:solidFill>
                <a:latin typeface="Calibri" panose="020F0502020204030204" pitchFamily="34" charset="0"/>
                <a:cs typeface="Calibri" panose="020F0502020204030204" pitchFamily="34" charset="0"/>
              </a:rPr>
              <a:t>Arm 2 (Experimental)</a:t>
            </a:r>
          </a:p>
          <a:p>
            <a:pPr algn="ctr" defTabSz="1219140">
              <a:defRPr/>
            </a:pPr>
            <a:r>
              <a:rPr lang="en-US" sz="2400" b="1" dirty="0">
                <a:latin typeface="Calibri" panose="020F0502020204030204" pitchFamily="34" charset="0"/>
                <a:cs typeface="Calibri" panose="020F0502020204030204" pitchFamily="34" charset="0"/>
              </a:rPr>
              <a:t>Simple Hysterectomy*</a:t>
            </a:r>
            <a:endParaRPr lang="en-US" sz="2400" dirty="0">
              <a:latin typeface="Calibri" panose="020F0502020204030204" pitchFamily="34" charset="0"/>
              <a:cs typeface="Calibri" panose="020F0502020204030204" pitchFamily="34" charset="0"/>
            </a:endParaRPr>
          </a:p>
        </p:txBody>
      </p:sp>
      <p:cxnSp>
        <p:nvCxnSpPr>
          <p:cNvPr id="15" name="Straight Arrow Connector 13">
            <a:extLst>
              <a:ext uri="{FF2B5EF4-FFF2-40B4-BE49-F238E27FC236}">
                <a16:creationId xmlns:a16="http://schemas.microsoft.com/office/drawing/2014/main" id="{E5135517-EE40-EBBE-D217-C1B6091F6D63}"/>
              </a:ext>
            </a:extLst>
          </p:cNvPr>
          <p:cNvCxnSpPr>
            <a:cxnSpLocks/>
          </p:cNvCxnSpPr>
          <p:nvPr/>
        </p:nvCxnSpPr>
        <p:spPr>
          <a:xfrm>
            <a:off x="9613706" y="4071401"/>
            <a:ext cx="419101" cy="5135"/>
          </a:xfrm>
          <a:prstGeom prst="straightConnector1">
            <a:avLst/>
          </a:prstGeom>
          <a:ln w="38100">
            <a:solidFill>
              <a:srgbClr val="002557"/>
            </a:solidFill>
            <a:tailEnd type="arrow"/>
          </a:ln>
        </p:spPr>
        <p:style>
          <a:lnRef idx="1">
            <a:schemeClr val="accent1"/>
          </a:lnRef>
          <a:fillRef idx="0">
            <a:schemeClr val="accent1"/>
          </a:fillRef>
          <a:effectRef idx="0">
            <a:schemeClr val="accent1"/>
          </a:effectRef>
          <a:fontRef idx="minor">
            <a:schemeClr val="tx1"/>
          </a:fontRef>
        </p:style>
      </p:cxnSp>
      <p:sp>
        <p:nvSpPr>
          <p:cNvPr id="16" name="TextBox 11">
            <a:extLst>
              <a:ext uri="{FF2B5EF4-FFF2-40B4-BE49-F238E27FC236}">
                <a16:creationId xmlns:a16="http://schemas.microsoft.com/office/drawing/2014/main" id="{A9954189-C6C4-C9DF-1995-3B8C146A78C6}"/>
              </a:ext>
            </a:extLst>
          </p:cNvPr>
          <p:cNvSpPr txBox="1"/>
          <p:nvPr/>
        </p:nvSpPr>
        <p:spPr>
          <a:xfrm>
            <a:off x="10198198" y="3547317"/>
            <a:ext cx="1857919" cy="1077026"/>
          </a:xfrm>
          <a:prstGeom prst="rect">
            <a:avLst/>
          </a:prstGeom>
          <a:noFill/>
          <a:ln w="9525">
            <a:solidFill>
              <a:srgbClr val="002557"/>
            </a:solidFill>
          </a:ln>
          <a:effectLst>
            <a:outerShdw blurRad="63500" sx="102000" sy="102000" algn="ctr" rotWithShape="0">
              <a:prstClr val="black">
                <a:alpha val="40000"/>
              </a:prstClr>
            </a:outerShdw>
          </a:effectLst>
        </p:spPr>
        <p:txBody>
          <a:bodyPr wrap="square" rtlCol="0">
            <a:spAutoFit/>
          </a:bodyPr>
          <a:lstStyle/>
          <a:p>
            <a:pPr algn="ctr" defTabSz="1219140">
              <a:defRPr/>
            </a:pPr>
            <a:r>
              <a:rPr lang="en-US" sz="2133" b="1" dirty="0">
                <a:latin typeface="Calibri" panose="020F0502020204030204" pitchFamily="34" charset="0"/>
                <a:cs typeface="Calibri" panose="020F0502020204030204" pitchFamily="34" charset="0"/>
              </a:rPr>
              <a:t>Pelvic recurrence rate at 3 years</a:t>
            </a:r>
          </a:p>
        </p:txBody>
      </p:sp>
      <p:pic>
        <p:nvPicPr>
          <p:cNvPr id="19" name="Picture 18" descr="A close-up of a person smiling&#10;&#10;Description automatically generated">
            <a:extLst>
              <a:ext uri="{FF2B5EF4-FFF2-40B4-BE49-F238E27FC236}">
                <a16:creationId xmlns:a16="http://schemas.microsoft.com/office/drawing/2014/main" id="{9CA07FB3-66D8-6AE6-3615-C0656F22DC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0845" y="4732081"/>
            <a:ext cx="1881155" cy="2349687"/>
          </a:xfrm>
          <a:prstGeom prst="rect">
            <a:avLst/>
          </a:prstGeom>
        </p:spPr>
      </p:pic>
      <p:sp>
        <p:nvSpPr>
          <p:cNvPr id="21" name="Title 1">
            <a:extLst>
              <a:ext uri="{FF2B5EF4-FFF2-40B4-BE49-F238E27FC236}">
                <a16:creationId xmlns:a16="http://schemas.microsoft.com/office/drawing/2014/main" id="{59BA2A60-AD5E-29AB-D497-F3BFD0F8EB0E}"/>
              </a:ext>
            </a:extLst>
          </p:cNvPr>
          <p:cNvSpPr txBox="1">
            <a:spLocks/>
          </p:cNvSpPr>
          <p:nvPr/>
        </p:nvSpPr>
        <p:spPr>
          <a:xfrm>
            <a:off x="461724" y="603035"/>
            <a:ext cx="11329259" cy="169267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a:lstStyle>
          <a:p>
            <a:r>
              <a:rPr lang="en-US" sz="2800" dirty="0">
                <a:solidFill>
                  <a:schemeClr val="tx1"/>
                </a:solidFill>
              </a:rPr>
              <a:t>An international randomized phase III trial comparing radical hysterectomy vs simple hysterectomy in patients with early cervical cancer</a:t>
            </a:r>
          </a:p>
        </p:txBody>
      </p:sp>
    </p:spTree>
    <p:extLst>
      <p:ext uri="{BB962C8B-B14F-4D97-AF65-F5344CB8AC3E}">
        <p14:creationId xmlns:p14="http://schemas.microsoft.com/office/powerpoint/2010/main" val="111571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8E28-80E0-2CB8-33E7-3153859B7E64}"/>
              </a:ext>
            </a:extLst>
          </p:cNvPr>
          <p:cNvSpPr>
            <a:spLocks noGrp="1"/>
          </p:cNvSpPr>
          <p:nvPr>
            <p:ph type="title"/>
          </p:nvPr>
        </p:nvSpPr>
        <p:spPr>
          <a:xfrm>
            <a:off x="239208" y="128464"/>
            <a:ext cx="11329259" cy="548640"/>
          </a:xfrm>
        </p:spPr>
        <p:txBody>
          <a:bodyPr>
            <a:noAutofit/>
          </a:bodyPr>
          <a:lstStyle/>
          <a:p>
            <a:pPr algn="ctr"/>
            <a:r>
              <a:rPr lang="en-US" b="1" dirty="0"/>
              <a:t>Quality of Life and Sexual Health</a:t>
            </a:r>
          </a:p>
        </p:txBody>
      </p:sp>
      <p:sp>
        <p:nvSpPr>
          <p:cNvPr id="3" name="Content Placeholder 2">
            <a:extLst>
              <a:ext uri="{FF2B5EF4-FFF2-40B4-BE49-F238E27FC236}">
                <a16:creationId xmlns:a16="http://schemas.microsoft.com/office/drawing/2014/main" id="{083249FF-4B78-044C-7813-2F827DCA2B74}"/>
              </a:ext>
            </a:extLst>
          </p:cNvPr>
          <p:cNvSpPr>
            <a:spLocks noGrp="1"/>
          </p:cNvSpPr>
          <p:nvPr>
            <p:ph idx="1"/>
          </p:nvPr>
        </p:nvSpPr>
        <p:spPr>
          <a:xfrm>
            <a:off x="190968" y="1869776"/>
            <a:ext cx="3504765" cy="2423321"/>
          </a:xfrm>
        </p:spPr>
        <p:txBody>
          <a:bodyPr>
            <a:noAutofit/>
          </a:bodyPr>
          <a:lstStyle/>
          <a:p>
            <a:pPr marL="0" indent="0"/>
            <a:r>
              <a:rPr lang="en-US" sz="2667" b="1" dirty="0">
                <a:cs typeface="Calibri" panose="020F0502020204030204" pitchFamily="34" charset="0"/>
              </a:rPr>
              <a:t>Significant differences </a:t>
            </a:r>
            <a:r>
              <a:rPr lang="en-US" sz="2667" dirty="0">
                <a:cs typeface="Calibri" panose="020F0502020204030204" pitchFamily="34" charset="0"/>
              </a:rPr>
              <a:t>were seen</a:t>
            </a:r>
            <a:r>
              <a:rPr lang="en-US" sz="2667" b="1" dirty="0">
                <a:cs typeface="Calibri" panose="020F0502020204030204" pitchFamily="34" charset="0"/>
              </a:rPr>
              <a:t> </a:t>
            </a:r>
            <a:r>
              <a:rPr lang="en-US" sz="2667" dirty="0">
                <a:cs typeface="Calibri" panose="020F0502020204030204" pitchFamily="34" charset="0"/>
              </a:rPr>
              <a:t>between the 2 groups over time and </a:t>
            </a:r>
            <a:r>
              <a:rPr lang="en-US" sz="2667" b="1" dirty="0">
                <a:cs typeface="Calibri" panose="020F0502020204030204" pitchFamily="34" charset="0"/>
              </a:rPr>
              <a:t>all were in favor of the simple hysterectomy group</a:t>
            </a:r>
            <a:endParaRPr lang="en-US" sz="2667" dirty="0"/>
          </a:p>
        </p:txBody>
      </p:sp>
      <p:sp>
        <p:nvSpPr>
          <p:cNvPr id="4" name="Slide Number Placeholder 3">
            <a:extLst>
              <a:ext uri="{FF2B5EF4-FFF2-40B4-BE49-F238E27FC236}">
                <a16:creationId xmlns:a16="http://schemas.microsoft.com/office/drawing/2014/main" id="{08FD0BBA-84D9-A838-6132-00EC459FE806}"/>
              </a:ext>
            </a:extLst>
          </p:cNvPr>
          <p:cNvSpPr>
            <a:spLocks noGrp="1"/>
          </p:cNvSpPr>
          <p:nvPr>
            <p:ph type="sldNum" sz="quarter" idx="12"/>
          </p:nvPr>
        </p:nvSpPr>
        <p:spPr/>
        <p:txBody>
          <a:bodyPr>
            <a:normAutofit/>
          </a:bodyPr>
          <a:lstStyle/>
          <a:p>
            <a:fld id="{2754ED01-E2A0-4C1E-8E21-014B99041579}" type="slidenum">
              <a:rPr lang="en-US" smtClean="0"/>
              <a:pPr/>
              <a:t>28</a:t>
            </a:fld>
            <a:endParaRPr lang="en-US"/>
          </a:p>
        </p:txBody>
      </p:sp>
      <p:graphicFrame>
        <p:nvGraphicFramePr>
          <p:cNvPr id="6" name="Table 6">
            <a:extLst>
              <a:ext uri="{FF2B5EF4-FFF2-40B4-BE49-F238E27FC236}">
                <a16:creationId xmlns:a16="http://schemas.microsoft.com/office/drawing/2014/main" id="{9761E73E-E4AB-AEA3-CDF2-E6D3899C0DC6}"/>
              </a:ext>
            </a:extLst>
          </p:cNvPr>
          <p:cNvGraphicFramePr>
            <a:graphicFrameLocks noGrp="1"/>
          </p:cNvGraphicFramePr>
          <p:nvPr/>
        </p:nvGraphicFramePr>
        <p:xfrm>
          <a:off x="4016672" y="889316"/>
          <a:ext cx="8128000" cy="578442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62424097"/>
                    </a:ext>
                  </a:extLst>
                </a:gridCol>
                <a:gridCol w="2497444">
                  <a:extLst>
                    <a:ext uri="{9D8B030D-6E8A-4147-A177-3AD203B41FA5}">
                      <a16:colId xmlns:a16="http://schemas.microsoft.com/office/drawing/2014/main" val="2100140911"/>
                    </a:ext>
                  </a:extLst>
                </a:gridCol>
                <a:gridCol w="1566556">
                  <a:extLst>
                    <a:ext uri="{9D8B030D-6E8A-4147-A177-3AD203B41FA5}">
                      <a16:colId xmlns:a16="http://schemas.microsoft.com/office/drawing/2014/main" val="293174470"/>
                    </a:ext>
                  </a:extLst>
                </a:gridCol>
              </a:tblGrid>
              <a:tr h="494453">
                <a:tc>
                  <a:txBody>
                    <a:bodyPr/>
                    <a:lstStyle/>
                    <a:p>
                      <a:r>
                        <a:rPr lang="en-US" sz="2400" dirty="0">
                          <a:latin typeface="Calibri" panose="020F0502020204030204" pitchFamily="34" charset="0"/>
                          <a:cs typeface="Calibri" panose="020F0502020204030204" pitchFamily="34" charset="0"/>
                        </a:rPr>
                        <a:t>Scale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r>
                        <a:rPr lang="en-US" sz="2400" dirty="0">
                          <a:latin typeface="Calibri" panose="020F0502020204030204" pitchFamily="34" charset="0"/>
                          <a:cs typeface="Calibri" panose="020F0502020204030204" pitchFamily="34" charset="0"/>
                        </a:rPr>
                        <a:t>Effect  Estimate*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algn="ctr"/>
                      <a:r>
                        <a:rPr lang="en-US" sz="2400" dirty="0">
                          <a:latin typeface="Calibri" panose="020F0502020204030204" pitchFamily="34" charset="0"/>
                          <a:cs typeface="Calibri" panose="020F0502020204030204" pitchFamily="34" charset="0"/>
                        </a:rPr>
                        <a:t>P-value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extLst>
                  <a:ext uri="{0D108BD9-81ED-4DB2-BD59-A6C34878D82A}">
                    <a16:rowId xmlns:a16="http://schemas.microsoft.com/office/drawing/2014/main" val="502089294"/>
                  </a:ext>
                </a:extLst>
              </a:tr>
              <a:tr h="494453">
                <a:tc>
                  <a:txBody>
                    <a:bodyPr/>
                    <a:lstStyle/>
                    <a:p>
                      <a:r>
                        <a:rPr lang="en-US" sz="2100" b="1" dirty="0">
                          <a:solidFill>
                            <a:srgbClr val="002557"/>
                          </a:solidFill>
                          <a:effectLst/>
                          <a:latin typeface="Calibri" panose="020F0502020204030204" pitchFamily="34" charset="0"/>
                          <a:cs typeface="Calibri" panose="020F0502020204030204" pitchFamily="34" charset="0"/>
                        </a:rPr>
                        <a:t>EORTC QLQ-C30 pain scale </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-4.53</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108"/>
                  </a:ext>
                </a:extLst>
              </a:tr>
              <a:tr h="772160">
                <a:tc>
                  <a:txBody>
                    <a:bodyPr/>
                    <a:lstStyle/>
                    <a:p>
                      <a:r>
                        <a:rPr lang="en-US" sz="2100" b="1" dirty="0">
                          <a:solidFill>
                            <a:srgbClr val="002557"/>
                          </a:solidFill>
                          <a:effectLst/>
                          <a:latin typeface="Calibri" panose="020F0502020204030204" pitchFamily="34" charset="0"/>
                          <a:cs typeface="Calibri" panose="020F0502020204030204" pitchFamily="34" charset="0"/>
                        </a:rPr>
                        <a:t>EORTC QLQ-CX24</a:t>
                      </a:r>
                    </a:p>
                    <a:p>
                      <a:pPr marL="285750" indent="-285750">
                        <a:buFont typeface="Arial" panose="020B0604020202020204" pitchFamily="34" charset="0"/>
                        <a:buChar char="•"/>
                      </a:pPr>
                      <a:r>
                        <a:rPr lang="en-US" sz="2100" b="1" dirty="0">
                          <a:solidFill>
                            <a:srgbClr val="002557"/>
                          </a:solidFill>
                          <a:effectLst/>
                          <a:latin typeface="Calibri" panose="020F0502020204030204" pitchFamily="34" charset="0"/>
                          <a:cs typeface="Calibri" panose="020F0502020204030204" pitchFamily="34" charset="0"/>
                        </a:rPr>
                        <a:t>Symptom experiences</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100" dirty="0">
                        <a:solidFill>
                          <a:srgbClr val="002557"/>
                        </a:solidFill>
                        <a:effectLst/>
                        <a:latin typeface="Calibri" panose="020F0502020204030204" pitchFamily="34" charset="0"/>
                        <a:cs typeface="Calibri" panose="020F0502020204030204" pitchFamily="34" charset="0"/>
                      </a:endParaRPr>
                    </a:p>
                    <a:p>
                      <a:pPr algn="ctr"/>
                      <a:r>
                        <a:rPr lang="en-US" sz="2100" dirty="0">
                          <a:solidFill>
                            <a:srgbClr val="002557"/>
                          </a:solidFill>
                          <a:effectLst/>
                          <a:latin typeface="Calibri" panose="020F0502020204030204" pitchFamily="34" charset="0"/>
                          <a:cs typeface="Calibri" panose="020F0502020204030204" pitchFamily="34" charset="0"/>
                        </a:rPr>
                        <a:t>-2.12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100" dirty="0">
                        <a:solidFill>
                          <a:srgbClr val="002557"/>
                        </a:solidFill>
                        <a:effectLst/>
                        <a:latin typeface="Calibri" panose="020F0502020204030204" pitchFamily="34" charset="0"/>
                        <a:cs typeface="Calibri" panose="020F0502020204030204" pitchFamily="34" charset="0"/>
                      </a:endParaRPr>
                    </a:p>
                    <a:p>
                      <a:pPr algn="ctr"/>
                      <a:r>
                        <a:rPr lang="en-US" sz="2100" dirty="0">
                          <a:solidFill>
                            <a:srgbClr val="002557"/>
                          </a:solidFill>
                          <a:effectLst/>
                          <a:latin typeface="Calibri" panose="020F0502020204030204" pitchFamily="34" charset="0"/>
                          <a:cs typeface="Calibri" panose="020F0502020204030204" pitchFamily="34" charset="0"/>
                        </a:rPr>
                        <a:t>p=0.02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7969644"/>
                  </a:ext>
                </a:extLst>
              </a:tr>
              <a:tr h="447040">
                <a:tc>
                  <a:txBody>
                    <a:bodyPr/>
                    <a:lstStyle/>
                    <a:p>
                      <a:pPr marL="285750" indent="-285750">
                        <a:buFont typeface="Arial" panose="020B0604020202020204" pitchFamily="34" charset="0"/>
                        <a:buChar char="•"/>
                      </a:pPr>
                      <a:r>
                        <a:rPr lang="en-US" sz="2100" b="1" dirty="0">
                          <a:solidFill>
                            <a:srgbClr val="002557"/>
                          </a:solidFill>
                          <a:effectLst/>
                          <a:latin typeface="Calibri" panose="020F0502020204030204" pitchFamily="34" charset="0"/>
                          <a:cs typeface="Calibri" panose="020F0502020204030204" pitchFamily="34" charset="0"/>
                        </a:rPr>
                        <a:t>Body Image </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-5.22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8911345"/>
                  </a:ext>
                </a:extLst>
              </a:tr>
              <a:tr h="447040">
                <a:tc>
                  <a:txBody>
                    <a:bodyPr/>
                    <a:lstStyle/>
                    <a:p>
                      <a:pPr marL="285750" indent="-285750">
                        <a:buFont typeface="Arial" panose="020B0604020202020204" pitchFamily="34" charset="0"/>
                        <a:buChar char="•"/>
                      </a:pPr>
                      <a:r>
                        <a:rPr lang="en-US" sz="2100" b="1" dirty="0">
                          <a:solidFill>
                            <a:srgbClr val="002557"/>
                          </a:solidFill>
                          <a:effectLst/>
                          <a:latin typeface="Calibri" panose="020F0502020204030204" pitchFamily="34" charset="0"/>
                          <a:cs typeface="Calibri" panose="020F0502020204030204" pitchFamily="34" charset="0"/>
                        </a:rPr>
                        <a:t>Sexual Worry </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latin typeface="Calibri" panose="020F0502020204030204" pitchFamily="34" charset="0"/>
                          <a:cs typeface="Calibri" panose="020F0502020204030204" pitchFamily="34" charset="0"/>
                        </a:rPr>
                        <a:t>-6.67</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p=0.04</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5489567"/>
                  </a:ext>
                </a:extLst>
              </a:tr>
              <a:tr h="447040">
                <a:tc>
                  <a:txBody>
                    <a:bodyPr/>
                    <a:lstStyle/>
                    <a:p>
                      <a:pPr marL="285750" indent="-285750">
                        <a:buFont typeface="Arial" panose="020B0604020202020204" pitchFamily="34" charset="0"/>
                        <a:buChar char="•"/>
                      </a:pPr>
                      <a:r>
                        <a:rPr lang="en-US" sz="2100" b="1" dirty="0">
                          <a:solidFill>
                            <a:srgbClr val="002557"/>
                          </a:solidFill>
                          <a:effectLst/>
                          <a:latin typeface="Calibri" panose="020F0502020204030204" pitchFamily="34" charset="0"/>
                          <a:cs typeface="Calibri" panose="020F0502020204030204" pitchFamily="34" charset="0"/>
                        </a:rPr>
                        <a:t>Sexual Activities </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-7.59</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p=0.003</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277724"/>
                  </a:ext>
                </a:extLst>
              </a:tr>
              <a:tr h="447040">
                <a:tc>
                  <a:txBody>
                    <a:bodyPr/>
                    <a:lstStyle/>
                    <a:p>
                      <a:pPr marL="285750" indent="-285750">
                        <a:buFont typeface="Arial" panose="020B0604020202020204" pitchFamily="34" charset="0"/>
                        <a:buChar char="•"/>
                      </a:pPr>
                      <a:r>
                        <a:rPr lang="en-US" sz="2100" b="1" dirty="0">
                          <a:solidFill>
                            <a:srgbClr val="002557"/>
                          </a:solidFill>
                          <a:effectLst/>
                          <a:latin typeface="Calibri" panose="020F0502020204030204" pitchFamily="34" charset="0"/>
                          <a:cs typeface="Calibri" panose="020F0502020204030204" pitchFamily="34" charset="0"/>
                        </a:rPr>
                        <a:t>Sexual Enjoyment </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-7.67</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p=0.049</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79455"/>
                  </a:ext>
                </a:extLst>
              </a:tr>
              <a:tr h="447040">
                <a:tc>
                  <a:txBody>
                    <a:bodyPr/>
                    <a:lstStyle/>
                    <a:p>
                      <a:r>
                        <a:rPr lang="en-US" sz="2100" b="1" dirty="0">
                          <a:solidFill>
                            <a:srgbClr val="002557"/>
                          </a:solidFill>
                          <a:effectLst/>
                          <a:latin typeface="Calibri" panose="020F0502020204030204" pitchFamily="34" charset="0"/>
                          <a:cs typeface="Calibri" panose="020F0502020204030204" pitchFamily="34" charset="0"/>
                        </a:rPr>
                        <a:t>FSFI Desire </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0.37</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p=0.002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833786"/>
                  </a:ext>
                </a:extLst>
              </a:tr>
              <a:tr h="447040">
                <a:tc>
                  <a:txBody>
                    <a:bodyPr/>
                    <a:lstStyle/>
                    <a:p>
                      <a:r>
                        <a:rPr lang="en-US" sz="2100" b="1" dirty="0">
                          <a:solidFill>
                            <a:srgbClr val="002557"/>
                          </a:solidFill>
                          <a:effectLst/>
                          <a:latin typeface="Calibri" panose="020F0502020204030204" pitchFamily="34" charset="0"/>
                          <a:cs typeface="Calibri" panose="020F0502020204030204" pitchFamily="34" charset="0"/>
                        </a:rPr>
                        <a:t>FSFI Arousal</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0.38</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p=0.003</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0977"/>
                  </a:ext>
                </a:extLst>
              </a:tr>
              <a:tr h="447040">
                <a:tc>
                  <a:txBody>
                    <a:bodyPr/>
                    <a:lstStyle/>
                    <a:p>
                      <a:r>
                        <a:rPr lang="en-US" sz="2100" b="1" dirty="0">
                          <a:solidFill>
                            <a:srgbClr val="002557"/>
                          </a:solidFill>
                          <a:effectLst/>
                          <a:latin typeface="Calibri" panose="020F0502020204030204" pitchFamily="34" charset="0"/>
                          <a:cs typeface="Calibri" panose="020F0502020204030204" pitchFamily="34" charset="0"/>
                        </a:rPr>
                        <a:t>FSFI Lubrication</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0.36</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p=0.008</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7496819"/>
                  </a:ext>
                </a:extLst>
              </a:tr>
              <a:tr h="447040">
                <a:tc>
                  <a:txBody>
                    <a:bodyPr/>
                    <a:lstStyle/>
                    <a:p>
                      <a:r>
                        <a:rPr lang="en-US" sz="2100" b="1" dirty="0">
                          <a:solidFill>
                            <a:srgbClr val="002557"/>
                          </a:solidFill>
                          <a:latin typeface="Calibri" panose="020F0502020204030204" pitchFamily="34" charset="0"/>
                          <a:cs typeface="Calibri" panose="020F0502020204030204" pitchFamily="34" charset="0"/>
                        </a:rPr>
                        <a:t>FSFI Total Score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1.82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p=0.006</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693402"/>
                  </a:ext>
                </a:extLst>
              </a:tr>
              <a:tr h="447040">
                <a:tc>
                  <a:txBody>
                    <a:bodyPr/>
                    <a:lstStyle/>
                    <a:p>
                      <a:r>
                        <a:rPr lang="en-US" sz="2100" b="1" dirty="0">
                          <a:solidFill>
                            <a:srgbClr val="002557"/>
                          </a:solidFill>
                          <a:effectLst/>
                          <a:latin typeface="Calibri" panose="020F0502020204030204" pitchFamily="34" charset="0"/>
                          <a:cs typeface="Calibri" panose="020F0502020204030204" pitchFamily="34" charset="0"/>
                        </a:rPr>
                        <a:t>FSDS Total Score </a:t>
                      </a:r>
                      <a:endParaRPr lang="en-US" sz="2100" b="1"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-2.47</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rgbClr val="002557"/>
                          </a:solidFill>
                          <a:effectLst/>
                          <a:latin typeface="Calibri" panose="020F0502020204030204" pitchFamily="34" charset="0"/>
                          <a:cs typeface="Calibri" panose="020F0502020204030204" pitchFamily="34" charset="0"/>
                        </a:rPr>
                        <a:t>p=0.02</a:t>
                      </a:r>
                      <a:endParaRPr lang="en-US" sz="2100" dirty="0">
                        <a:solidFill>
                          <a:srgbClr val="002557"/>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3590266"/>
                  </a:ext>
                </a:extLst>
              </a:tr>
            </a:tbl>
          </a:graphicData>
        </a:graphic>
      </p:graphicFrame>
      <p:sp>
        <p:nvSpPr>
          <p:cNvPr id="7" name="TextBox 6">
            <a:extLst>
              <a:ext uri="{FF2B5EF4-FFF2-40B4-BE49-F238E27FC236}">
                <a16:creationId xmlns:a16="http://schemas.microsoft.com/office/drawing/2014/main" id="{A9FADEE0-A2D2-5FF6-4BE2-310363F358C0}"/>
              </a:ext>
            </a:extLst>
          </p:cNvPr>
          <p:cNvSpPr txBox="1"/>
          <p:nvPr/>
        </p:nvSpPr>
        <p:spPr>
          <a:xfrm>
            <a:off x="2507413" y="5290870"/>
            <a:ext cx="184731" cy="461665"/>
          </a:xfrm>
          <a:prstGeom prst="rect">
            <a:avLst/>
          </a:prstGeom>
          <a:noFill/>
        </p:spPr>
        <p:txBody>
          <a:bodyPr wrap="none" rtlCol="0">
            <a:spAutoFit/>
          </a:bodyPr>
          <a:lstStyle/>
          <a:p>
            <a:endParaRPr lang="en-US" sz="2400"/>
          </a:p>
        </p:txBody>
      </p:sp>
    </p:spTree>
    <p:extLst>
      <p:ext uri="{BB962C8B-B14F-4D97-AF65-F5344CB8AC3E}">
        <p14:creationId xmlns:p14="http://schemas.microsoft.com/office/powerpoint/2010/main" val="3661909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491C-9299-FD4D-F0EF-F27D3FC61CCE}"/>
              </a:ext>
            </a:extLst>
          </p:cNvPr>
          <p:cNvSpPr>
            <a:spLocks noGrp="1"/>
          </p:cNvSpPr>
          <p:nvPr>
            <p:ph type="title"/>
          </p:nvPr>
        </p:nvSpPr>
        <p:spPr/>
        <p:txBody>
          <a:bodyPr/>
          <a:lstStyle/>
          <a:p>
            <a:r>
              <a:rPr lang="en-US" dirty="0"/>
              <a:t>Endpoints that Matter to Patients</a:t>
            </a:r>
          </a:p>
        </p:txBody>
      </p:sp>
      <p:sp>
        <p:nvSpPr>
          <p:cNvPr id="3" name="Content Placeholder 2">
            <a:extLst>
              <a:ext uri="{FF2B5EF4-FFF2-40B4-BE49-F238E27FC236}">
                <a16:creationId xmlns:a16="http://schemas.microsoft.com/office/drawing/2014/main" id="{B4E181E5-D9E3-A84F-29E1-2BA92AD8ED25}"/>
              </a:ext>
            </a:extLst>
          </p:cNvPr>
          <p:cNvSpPr>
            <a:spLocks noGrp="1"/>
          </p:cNvSpPr>
          <p:nvPr>
            <p:ph idx="1"/>
          </p:nvPr>
        </p:nvSpPr>
        <p:spPr/>
        <p:txBody>
          <a:bodyPr>
            <a:normAutofit/>
          </a:bodyPr>
          <a:lstStyle/>
          <a:p>
            <a:r>
              <a:rPr lang="en-US" dirty="0"/>
              <a:t>PROs as primary endpoints </a:t>
            </a:r>
          </a:p>
          <a:p>
            <a:pPr lvl="2"/>
            <a:r>
              <a:rPr lang="en-US" dirty="0"/>
              <a:t>Rigor of selection, design, execution of PRO/endpoint, data collection, and interpretation. </a:t>
            </a:r>
          </a:p>
          <a:p>
            <a:pPr lvl="2"/>
            <a:r>
              <a:rPr lang="en-US" dirty="0"/>
              <a:t>CONSORT-PRO extension reporting recommendations for reporting</a:t>
            </a:r>
          </a:p>
          <a:p>
            <a:pPr lvl="1"/>
            <a:r>
              <a:rPr lang="en-US" dirty="0"/>
              <a:t>PROs as secondary endpoints provide information of additional benefits and risks beyond the primary trial outcome and toxicity data. </a:t>
            </a:r>
          </a:p>
          <a:p>
            <a:pPr lvl="1"/>
            <a:r>
              <a:rPr lang="en-US" dirty="0"/>
              <a:t>PROs further informed important additional domains such as satisfaction with treatment and utility estimates that had impact on additional evaluation of the study interventions.</a:t>
            </a:r>
          </a:p>
        </p:txBody>
      </p:sp>
      <p:sp>
        <p:nvSpPr>
          <p:cNvPr id="4" name="Slide Number Placeholder 3">
            <a:extLst>
              <a:ext uri="{FF2B5EF4-FFF2-40B4-BE49-F238E27FC236}">
                <a16:creationId xmlns:a16="http://schemas.microsoft.com/office/drawing/2014/main" id="{DAAD013A-E1F4-CA71-8FD9-FF79E1534FA1}"/>
              </a:ext>
            </a:extLst>
          </p:cNvPr>
          <p:cNvSpPr>
            <a:spLocks noGrp="1"/>
          </p:cNvSpPr>
          <p:nvPr>
            <p:ph type="sldNum" sz="quarter" idx="12"/>
          </p:nvPr>
        </p:nvSpPr>
        <p:spPr/>
        <p:txBody>
          <a:bodyPr/>
          <a:lstStyle/>
          <a:p>
            <a:fld id="{2754ED01-E2A0-4C1E-8E21-014B99041579}" type="slidenum">
              <a:rPr lang="en-US" smtClean="0"/>
              <a:pPr/>
              <a:t>29</a:t>
            </a:fld>
            <a:endParaRPr lang="en-US" dirty="0"/>
          </a:p>
        </p:txBody>
      </p:sp>
      <p:sp>
        <p:nvSpPr>
          <p:cNvPr id="6" name="TextBox 5">
            <a:extLst>
              <a:ext uri="{FF2B5EF4-FFF2-40B4-BE49-F238E27FC236}">
                <a16:creationId xmlns:a16="http://schemas.microsoft.com/office/drawing/2014/main" id="{CC339B0B-551C-24CE-CC93-5F8DB5B711CC}"/>
              </a:ext>
            </a:extLst>
          </p:cNvPr>
          <p:cNvSpPr txBox="1"/>
          <p:nvPr/>
        </p:nvSpPr>
        <p:spPr>
          <a:xfrm>
            <a:off x="431370" y="5437682"/>
            <a:ext cx="10515600" cy="646331"/>
          </a:xfrm>
          <a:prstGeom prst="rect">
            <a:avLst/>
          </a:prstGeom>
          <a:noFill/>
        </p:spPr>
        <p:txBody>
          <a:bodyPr wrap="square">
            <a:spAutoFit/>
          </a:bodyPr>
          <a:lstStyle/>
          <a:p>
            <a:r>
              <a:rPr lang="sv-SE" sz="1800" b="0" i="0" u="none" strike="noStrike" baseline="0" dirty="0">
                <a:latin typeface="AdvOT8163c0db.I"/>
              </a:rPr>
              <a:t>Brundage M, et al. </a:t>
            </a:r>
            <a:r>
              <a:rPr lang="en-US" sz="1800" b="0" i="0" u="none" strike="noStrike" baseline="0" dirty="0">
                <a:latin typeface="AdvOT8163c0db.I"/>
              </a:rPr>
              <a:t>Listening to the Patient Voice Adds Value to Cancer Clinical Trials</a:t>
            </a:r>
            <a:r>
              <a:rPr lang="sv-SE" sz="1800" b="0" i="0" u="none" strike="noStrike" baseline="0" dirty="0">
                <a:latin typeface="AdvOT8163c0db.I"/>
              </a:rPr>
              <a:t>JNCI J Natl Cancer Inst </a:t>
            </a:r>
            <a:r>
              <a:rPr lang="sv-SE" sz="1800" b="0" i="0" u="none" strike="noStrike" baseline="0" dirty="0">
                <a:latin typeface="AdvOTbf7bbdaa"/>
              </a:rPr>
              <a:t>(2022) 114(10): djac128</a:t>
            </a:r>
            <a:endParaRPr lang="en-US" dirty="0"/>
          </a:p>
        </p:txBody>
      </p:sp>
    </p:spTree>
    <p:extLst>
      <p:ext uri="{BB962C8B-B14F-4D97-AF65-F5344CB8AC3E}">
        <p14:creationId xmlns:p14="http://schemas.microsoft.com/office/powerpoint/2010/main" val="88673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9E5310-488E-B886-C3DE-71686AD74220}"/>
              </a:ext>
            </a:extLst>
          </p:cNvPr>
          <p:cNvSpPr>
            <a:spLocks noGrp="1"/>
          </p:cNvSpPr>
          <p:nvPr>
            <p:ph type="sldNum" sz="quarter" idx="12"/>
          </p:nvPr>
        </p:nvSpPr>
        <p:spPr/>
        <p:txBody>
          <a:bodyPr/>
          <a:lstStyle/>
          <a:p>
            <a:fld id="{2754ED01-E2A0-4C1E-8E21-014B99041579}" type="slidenum">
              <a:rPr lang="en-US" smtClean="0"/>
              <a:pPr/>
              <a:t>3</a:t>
            </a:fld>
            <a:endParaRPr lang="en-US" dirty="0"/>
          </a:p>
        </p:txBody>
      </p:sp>
      <p:sp>
        <p:nvSpPr>
          <p:cNvPr id="2" name="Title 1">
            <a:extLst>
              <a:ext uri="{FF2B5EF4-FFF2-40B4-BE49-F238E27FC236}">
                <a16:creationId xmlns:a16="http://schemas.microsoft.com/office/drawing/2014/main" id="{1D8F60C4-F13C-C63C-94C1-972EA62EF0F5}"/>
              </a:ext>
            </a:extLst>
          </p:cNvPr>
          <p:cNvSpPr>
            <a:spLocks noGrp="1"/>
          </p:cNvSpPr>
          <p:nvPr>
            <p:ph type="title"/>
          </p:nvPr>
        </p:nvSpPr>
        <p:spPr/>
        <p:txBody>
          <a:bodyPr/>
          <a:lstStyle/>
          <a:p>
            <a:r>
              <a:rPr lang="en-US" b="1" dirty="0"/>
              <a:t>Question: Who are trials for?</a:t>
            </a:r>
          </a:p>
        </p:txBody>
      </p:sp>
      <p:grpSp>
        <p:nvGrpSpPr>
          <p:cNvPr id="15" name="Group 14">
            <a:extLst>
              <a:ext uri="{FF2B5EF4-FFF2-40B4-BE49-F238E27FC236}">
                <a16:creationId xmlns:a16="http://schemas.microsoft.com/office/drawing/2014/main" id="{C80A11CE-1698-157A-8666-E77B6C31216D}"/>
              </a:ext>
            </a:extLst>
          </p:cNvPr>
          <p:cNvGrpSpPr/>
          <p:nvPr/>
        </p:nvGrpSpPr>
        <p:grpSpPr>
          <a:xfrm>
            <a:off x="228600" y="912789"/>
            <a:ext cx="5683431" cy="4944398"/>
            <a:chOff x="6175577" y="1915647"/>
            <a:chExt cx="4995544" cy="3501232"/>
          </a:xfrm>
        </p:grpSpPr>
        <p:pic>
          <p:nvPicPr>
            <p:cNvPr id="16" name="Picture 15">
              <a:extLst>
                <a:ext uri="{FF2B5EF4-FFF2-40B4-BE49-F238E27FC236}">
                  <a16:creationId xmlns:a16="http://schemas.microsoft.com/office/drawing/2014/main" id="{70C0B0F1-40D6-578B-F607-E18C1ADF3BF1}"/>
                </a:ext>
              </a:extLst>
            </p:cNvPr>
            <p:cNvPicPr>
              <a:picLocks noChangeAspect="1"/>
            </p:cNvPicPr>
            <p:nvPr/>
          </p:nvPicPr>
          <p:blipFill>
            <a:blip r:embed="rId2"/>
            <a:stretch>
              <a:fillRect/>
            </a:stretch>
          </p:blipFill>
          <p:spPr>
            <a:xfrm>
              <a:off x="6175577" y="1915647"/>
              <a:ext cx="4995544" cy="3496531"/>
            </a:xfrm>
            <a:prstGeom prst="rect">
              <a:avLst/>
            </a:prstGeom>
          </p:spPr>
        </p:pic>
        <p:sp>
          <p:nvSpPr>
            <p:cNvPr id="17" name="TextBox 16">
              <a:extLst>
                <a:ext uri="{FF2B5EF4-FFF2-40B4-BE49-F238E27FC236}">
                  <a16:creationId xmlns:a16="http://schemas.microsoft.com/office/drawing/2014/main" id="{4F6B3FC1-B937-3F15-3842-3E88B3A9539B}"/>
                </a:ext>
              </a:extLst>
            </p:cNvPr>
            <p:cNvSpPr txBox="1"/>
            <p:nvPr/>
          </p:nvSpPr>
          <p:spPr>
            <a:xfrm>
              <a:off x="6654414" y="5036506"/>
              <a:ext cx="2027030" cy="369332"/>
            </a:xfrm>
            <a:prstGeom prst="rect">
              <a:avLst/>
            </a:prstGeom>
            <a:noFill/>
          </p:spPr>
          <p:txBody>
            <a:bodyPr wrap="none" rtlCol="0">
              <a:spAutoFit/>
            </a:bodyPr>
            <a:lstStyle/>
            <a:p>
              <a:r>
                <a:rPr lang="en-US" b="1" dirty="0"/>
                <a:t>Clinician &amp; Team</a:t>
              </a:r>
            </a:p>
          </p:txBody>
        </p:sp>
        <p:sp>
          <p:nvSpPr>
            <p:cNvPr id="18" name="TextBox 17">
              <a:extLst>
                <a:ext uri="{FF2B5EF4-FFF2-40B4-BE49-F238E27FC236}">
                  <a16:creationId xmlns:a16="http://schemas.microsoft.com/office/drawing/2014/main" id="{E853CB64-E718-F2C2-7319-DF0C6BF05DD5}"/>
                </a:ext>
              </a:extLst>
            </p:cNvPr>
            <p:cNvSpPr txBox="1"/>
            <p:nvPr/>
          </p:nvSpPr>
          <p:spPr>
            <a:xfrm>
              <a:off x="6787795" y="1934478"/>
              <a:ext cx="1261884" cy="369332"/>
            </a:xfrm>
            <a:prstGeom prst="rect">
              <a:avLst/>
            </a:prstGeom>
            <a:noFill/>
          </p:spPr>
          <p:txBody>
            <a:bodyPr wrap="none" rtlCol="0">
              <a:spAutoFit/>
            </a:bodyPr>
            <a:lstStyle/>
            <a:p>
              <a:r>
                <a:rPr lang="en-US" b="1" dirty="0"/>
                <a:t>Regulator</a:t>
              </a:r>
            </a:p>
          </p:txBody>
        </p:sp>
        <p:sp>
          <p:nvSpPr>
            <p:cNvPr id="19" name="TextBox 18">
              <a:extLst>
                <a:ext uri="{FF2B5EF4-FFF2-40B4-BE49-F238E27FC236}">
                  <a16:creationId xmlns:a16="http://schemas.microsoft.com/office/drawing/2014/main" id="{A5FD1A95-2156-B848-86BF-D03E987BFBB8}"/>
                </a:ext>
              </a:extLst>
            </p:cNvPr>
            <p:cNvSpPr txBox="1"/>
            <p:nvPr/>
          </p:nvSpPr>
          <p:spPr>
            <a:xfrm>
              <a:off x="9880316" y="1934478"/>
              <a:ext cx="1120820" cy="369332"/>
            </a:xfrm>
            <a:prstGeom prst="rect">
              <a:avLst/>
            </a:prstGeom>
            <a:noFill/>
          </p:spPr>
          <p:txBody>
            <a:bodyPr wrap="none" rtlCol="0">
              <a:spAutoFit/>
            </a:bodyPr>
            <a:lstStyle/>
            <a:p>
              <a:r>
                <a:rPr lang="en-US" b="1" dirty="0"/>
                <a:t>Sponsor</a:t>
              </a:r>
            </a:p>
          </p:txBody>
        </p:sp>
        <p:sp>
          <p:nvSpPr>
            <p:cNvPr id="20" name="TextBox 19">
              <a:extLst>
                <a:ext uri="{FF2B5EF4-FFF2-40B4-BE49-F238E27FC236}">
                  <a16:creationId xmlns:a16="http://schemas.microsoft.com/office/drawing/2014/main" id="{544C5C11-707D-E926-BE6C-25A8F15D778D}"/>
                </a:ext>
              </a:extLst>
            </p:cNvPr>
            <p:cNvSpPr txBox="1"/>
            <p:nvPr/>
          </p:nvSpPr>
          <p:spPr>
            <a:xfrm>
              <a:off x="10026864" y="5047547"/>
              <a:ext cx="954107" cy="369332"/>
            </a:xfrm>
            <a:prstGeom prst="rect">
              <a:avLst/>
            </a:prstGeom>
            <a:noFill/>
          </p:spPr>
          <p:txBody>
            <a:bodyPr wrap="none" rtlCol="0">
              <a:spAutoFit/>
            </a:bodyPr>
            <a:lstStyle/>
            <a:p>
              <a:r>
                <a:rPr lang="en-US" b="1" dirty="0"/>
                <a:t>Patient</a:t>
              </a:r>
            </a:p>
          </p:txBody>
        </p:sp>
        <p:sp>
          <p:nvSpPr>
            <p:cNvPr id="21" name="TextBox 20">
              <a:extLst>
                <a:ext uri="{FF2B5EF4-FFF2-40B4-BE49-F238E27FC236}">
                  <a16:creationId xmlns:a16="http://schemas.microsoft.com/office/drawing/2014/main" id="{AF7D1F19-85C4-0C12-8518-39256C8F613F}"/>
                </a:ext>
              </a:extLst>
            </p:cNvPr>
            <p:cNvSpPr txBox="1"/>
            <p:nvPr/>
          </p:nvSpPr>
          <p:spPr>
            <a:xfrm>
              <a:off x="8632570" y="5026232"/>
              <a:ext cx="1300356" cy="369332"/>
            </a:xfrm>
            <a:prstGeom prst="rect">
              <a:avLst/>
            </a:prstGeom>
            <a:noFill/>
          </p:spPr>
          <p:txBody>
            <a:bodyPr wrap="none" rtlCol="0">
              <a:spAutoFit/>
            </a:bodyPr>
            <a:lstStyle/>
            <a:p>
              <a:r>
                <a:rPr lang="en-US" b="1" dirty="0"/>
                <a:t>Institution</a:t>
              </a:r>
            </a:p>
          </p:txBody>
        </p:sp>
        <p:sp>
          <p:nvSpPr>
            <p:cNvPr id="22" name="TextBox 21">
              <a:extLst>
                <a:ext uri="{FF2B5EF4-FFF2-40B4-BE49-F238E27FC236}">
                  <a16:creationId xmlns:a16="http://schemas.microsoft.com/office/drawing/2014/main" id="{231DBF38-1420-2C25-56A9-EBD824D219B2}"/>
                </a:ext>
              </a:extLst>
            </p:cNvPr>
            <p:cNvSpPr txBox="1"/>
            <p:nvPr/>
          </p:nvSpPr>
          <p:spPr>
            <a:xfrm>
              <a:off x="8180167" y="1930650"/>
              <a:ext cx="1608133" cy="369332"/>
            </a:xfrm>
            <a:prstGeom prst="rect">
              <a:avLst/>
            </a:prstGeom>
            <a:noFill/>
          </p:spPr>
          <p:txBody>
            <a:bodyPr wrap="none" rtlCol="0">
              <a:spAutoFit/>
            </a:bodyPr>
            <a:lstStyle/>
            <a:p>
              <a:r>
                <a:rPr lang="en-US" b="1" dirty="0"/>
                <a:t>Ethics Board</a:t>
              </a:r>
            </a:p>
          </p:txBody>
        </p:sp>
      </p:grpSp>
      <p:grpSp>
        <p:nvGrpSpPr>
          <p:cNvPr id="44" name="Group 43">
            <a:extLst>
              <a:ext uri="{FF2B5EF4-FFF2-40B4-BE49-F238E27FC236}">
                <a16:creationId xmlns:a16="http://schemas.microsoft.com/office/drawing/2014/main" id="{C14CFDC8-E667-B061-8B07-4FADC9683A10}"/>
              </a:ext>
            </a:extLst>
          </p:cNvPr>
          <p:cNvGrpSpPr/>
          <p:nvPr/>
        </p:nvGrpSpPr>
        <p:grpSpPr>
          <a:xfrm>
            <a:off x="6181395" y="777240"/>
            <a:ext cx="5401005" cy="5623559"/>
            <a:chOff x="6181395" y="777240"/>
            <a:chExt cx="5401005" cy="5623559"/>
          </a:xfrm>
        </p:grpSpPr>
        <p:sp>
          <p:nvSpPr>
            <p:cNvPr id="29" name="Hexagon 28">
              <a:extLst>
                <a:ext uri="{FF2B5EF4-FFF2-40B4-BE49-F238E27FC236}">
                  <a16:creationId xmlns:a16="http://schemas.microsoft.com/office/drawing/2014/main" id="{991EC1EA-7CBF-1536-99BB-2DFF2A1353AD}"/>
                </a:ext>
              </a:extLst>
            </p:cNvPr>
            <p:cNvSpPr/>
            <p:nvPr/>
          </p:nvSpPr>
          <p:spPr>
            <a:xfrm>
              <a:off x="7611875" y="2719214"/>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Hexagon 29">
              <a:extLst>
                <a:ext uri="{FF2B5EF4-FFF2-40B4-BE49-F238E27FC236}">
                  <a16:creationId xmlns:a16="http://schemas.microsoft.com/office/drawing/2014/main" id="{D46B35B5-CE04-F2E3-8F55-DBD55E82AB19}"/>
                </a:ext>
              </a:extLst>
            </p:cNvPr>
            <p:cNvSpPr/>
            <p:nvPr/>
          </p:nvSpPr>
          <p:spPr>
            <a:xfrm>
              <a:off x="7404884" y="3723235"/>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Hexagon 27">
              <a:extLst>
                <a:ext uri="{FF2B5EF4-FFF2-40B4-BE49-F238E27FC236}">
                  <a16:creationId xmlns:a16="http://schemas.microsoft.com/office/drawing/2014/main" id="{B0610576-C5F2-4DC6-B5EE-CAF8B7A0D991}"/>
                </a:ext>
              </a:extLst>
            </p:cNvPr>
            <p:cNvSpPr/>
            <p:nvPr/>
          </p:nvSpPr>
          <p:spPr>
            <a:xfrm>
              <a:off x="8384133" y="4343400"/>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Hexagon 26">
              <a:extLst>
                <a:ext uri="{FF2B5EF4-FFF2-40B4-BE49-F238E27FC236}">
                  <a16:creationId xmlns:a16="http://schemas.microsoft.com/office/drawing/2014/main" id="{8455FED1-1125-81F3-E200-F6D9630B27AD}"/>
                </a:ext>
              </a:extLst>
            </p:cNvPr>
            <p:cNvSpPr/>
            <p:nvPr/>
          </p:nvSpPr>
          <p:spPr>
            <a:xfrm>
              <a:off x="9296400" y="3876843"/>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Hexagon 24">
              <a:extLst>
                <a:ext uri="{FF2B5EF4-FFF2-40B4-BE49-F238E27FC236}">
                  <a16:creationId xmlns:a16="http://schemas.microsoft.com/office/drawing/2014/main" id="{FD864CC4-CE18-3962-D925-DA30AC8006F0}"/>
                </a:ext>
              </a:extLst>
            </p:cNvPr>
            <p:cNvSpPr/>
            <p:nvPr/>
          </p:nvSpPr>
          <p:spPr>
            <a:xfrm>
              <a:off x="9098618" y="2727959"/>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Hexagon 25">
              <a:extLst>
                <a:ext uri="{FF2B5EF4-FFF2-40B4-BE49-F238E27FC236}">
                  <a16:creationId xmlns:a16="http://schemas.microsoft.com/office/drawing/2014/main" id="{F100E83F-BD1A-F6AF-C786-B980CBEA3766}"/>
                </a:ext>
              </a:extLst>
            </p:cNvPr>
            <p:cNvSpPr/>
            <p:nvPr/>
          </p:nvSpPr>
          <p:spPr>
            <a:xfrm>
              <a:off x="9450611" y="1815214"/>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Hexagon 23">
              <a:extLst>
                <a:ext uri="{FF2B5EF4-FFF2-40B4-BE49-F238E27FC236}">
                  <a16:creationId xmlns:a16="http://schemas.microsoft.com/office/drawing/2014/main" id="{5EAC9ACA-1A7E-4415-0DCF-545C0C3B2D01}"/>
                </a:ext>
              </a:extLst>
            </p:cNvPr>
            <p:cNvSpPr/>
            <p:nvPr/>
          </p:nvSpPr>
          <p:spPr>
            <a:xfrm rot="3845677">
              <a:off x="7404885" y="1752600"/>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31" name="Group 30">
              <a:extLst>
                <a:ext uri="{FF2B5EF4-FFF2-40B4-BE49-F238E27FC236}">
                  <a16:creationId xmlns:a16="http://schemas.microsoft.com/office/drawing/2014/main" id="{5FEA6F09-91DA-7CAA-5CAF-8B57D6B87938}"/>
                </a:ext>
              </a:extLst>
            </p:cNvPr>
            <p:cNvGrpSpPr/>
            <p:nvPr/>
          </p:nvGrpSpPr>
          <p:grpSpPr>
            <a:xfrm>
              <a:off x="6181395" y="777240"/>
              <a:ext cx="5401005" cy="5623559"/>
              <a:chOff x="6181395" y="777241"/>
              <a:chExt cx="5217787" cy="5470524"/>
            </a:xfrm>
          </p:grpSpPr>
          <p:sp>
            <p:nvSpPr>
              <p:cNvPr id="33" name="Hexagon 32">
                <a:extLst>
                  <a:ext uri="{FF2B5EF4-FFF2-40B4-BE49-F238E27FC236}">
                    <a16:creationId xmlns:a16="http://schemas.microsoft.com/office/drawing/2014/main" id="{3290931F-D566-5F77-647B-36085F332D5D}"/>
                  </a:ext>
                </a:extLst>
              </p:cNvPr>
              <p:cNvSpPr/>
              <p:nvPr/>
            </p:nvSpPr>
            <p:spPr>
              <a:xfrm>
                <a:off x="8340894" y="2209800"/>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Freeform: Shape 31">
                <a:extLst>
                  <a:ext uri="{FF2B5EF4-FFF2-40B4-BE49-F238E27FC236}">
                    <a16:creationId xmlns:a16="http://schemas.microsoft.com/office/drawing/2014/main" id="{E02F1A45-9363-7D13-DD0D-60B0A7F8E23F}"/>
                  </a:ext>
                </a:extLst>
              </p:cNvPr>
              <p:cNvSpPr/>
              <p:nvPr/>
            </p:nvSpPr>
            <p:spPr>
              <a:xfrm>
                <a:off x="7668464" y="2542032"/>
                <a:ext cx="2243126" cy="1940395"/>
              </a:xfrm>
              <a:custGeom>
                <a:avLst/>
                <a:gdLst>
                  <a:gd name="connsiteX0" fmla="*/ 0 w 2243126"/>
                  <a:gd name="connsiteY0" fmla="*/ 970198 h 1940395"/>
                  <a:gd name="connsiteX1" fmla="*/ 554371 w 2243126"/>
                  <a:gd name="connsiteY1" fmla="*/ 0 h 1940395"/>
                  <a:gd name="connsiteX2" fmla="*/ 1688755 w 2243126"/>
                  <a:gd name="connsiteY2" fmla="*/ 0 h 1940395"/>
                  <a:gd name="connsiteX3" fmla="*/ 2243126 w 2243126"/>
                  <a:gd name="connsiteY3" fmla="*/ 970198 h 1940395"/>
                  <a:gd name="connsiteX4" fmla="*/ 1688755 w 2243126"/>
                  <a:gd name="connsiteY4" fmla="*/ 1940395 h 1940395"/>
                  <a:gd name="connsiteX5" fmla="*/ 554371 w 2243126"/>
                  <a:gd name="connsiteY5" fmla="*/ 1940395 h 1940395"/>
                  <a:gd name="connsiteX6" fmla="*/ 0 w 2243126"/>
                  <a:gd name="connsiteY6" fmla="*/ 970198 h 194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126" h="1940395">
                    <a:moveTo>
                      <a:pt x="0" y="970198"/>
                    </a:moveTo>
                    <a:lnTo>
                      <a:pt x="554371" y="0"/>
                    </a:lnTo>
                    <a:lnTo>
                      <a:pt x="1688755" y="0"/>
                    </a:lnTo>
                    <a:lnTo>
                      <a:pt x="2243126" y="970198"/>
                    </a:lnTo>
                    <a:lnTo>
                      <a:pt x="1688755" y="1940395"/>
                    </a:lnTo>
                    <a:lnTo>
                      <a:pt x="554371" y="1940395"/>
                    </a:lnTo>
                    <a:lnTo>
                      <a:pt x="0" y="9701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2197" tIns="352031" rIns="402197" bIns="352031" numCol="1" spcCol="1270" anchor="ctr" anchorCtr="0">
                <a:noAutofit/>
              </a:bodyPr>
              <a:lstStyle/>
              <a:p>
                <a:pPr marL="0" lvl="0" indent="0" algn="ctr" defTabSz="1066800">
                  <a:lnSpc>
                    <a:spcPct val="90000"/>
                  </a:lnSpc>
                  <a:spcBef>
                    <a:spcPct val="0"/>
                  </a:spcBef>
                  <a:spcAft>
                    <a:spcPct val="35000"/>
                  </a:spcAft>
                  <a:buNone/>
                </a:pPr>
                <a:r>
                  <a:rPr lang="en-US" sz="2400" b="1" kern="1200" dirty="0"/>
                  <a:t>Patient &amp; Carer</a:t>
                </a:r>
              </a:p>
            </p:txBody>
          </p:sp>
          <p:sp>
            <p:nvSpPr>
              <p:cNvPr id="34" name="Freeform: Shape 33">
                <a:extLst>
                  <a:ext uri="{FF2B5EF4-FFF2-40B4-BE49-F238E27FC236}">
                    <a16:creationId xmlns:a16="http://schemas.microsoft.com/office/drawing/2014/main" id="{5519C658-EBE9-1F23-4C76-4650EBF1FF31}"/>
                  </a:ext>
                </a:extLst>
              </p:cNvPr>
              <p:cNvSpPr/>
              <p:nvPr/>
            </p:nvSpPr>
            <p:spPr>
              <a:xfrm>
                <a:off x="7875089" y="777241"/>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Investigator</a:t>
                </a:r>
              </a:p>
            </p:txBody>
          </p:sp>
          <p:sp>
            <p:nvSpPr>
              <p:cNvPr id="35" name="Hexagon 34">
                <a:extLst>
                  <a:ext uri="{FF2B5EF4-FFF2-40B4-BE49-F238E27FC236}">
                    <a16:creationId xmlns:a16="http://schemas.microsoft.com/office/drawing/2014/main" id="{80F2FD2C-277B-D958-7886-811B7BC07860}"/>
                  </a:ext>
                </a:extLst>
              </p:cNvPr>
              <p:cNvSpPr/>
              <p:nvPr/>
            </p:nvSpPr>
            <p:spPr>
              <a:xfrm>
                <a:off x="10060820" y="2976939"/>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Freeform: Shape 35">
                <a:extLst>
                  <a:ext uri="{FF2B5EF4-FFF2-40B4-BE49-F238E27FC236}">
                    <a16:creationId xmlns:a16="http://schemas.microsoft.com/office/drawing/2014/main" id="{DF9F563E-AAD1-B3FD-94BE-DE817D1CADC6}"/>
                  </a:ext>
                </a:extLst>
              </p:cNvPr>
              <p:cNvSpPr/>
              <p:nvPr/>
            </p:nvSpPr>
            <p:spPr>
              <a:xfrm>
                <a:off x="9560956" y="1755370"/>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Trial Staff</a:t>
                </a:r>
              </a:p>
            </p:txBody>
          </p:sp>
          <p:sp>
            <p:nvSpPr>
              <p:cNvPr id="37" name="Hexagon 36">
                <a:extLst>
                  <a:ext uri="{FF2B5EF4-FFF2-40B4-BE49-F238E27FC236}">
                    <a16:creationId xmlns:a16="http://schemas.microsoft.com/office/drawing/2014/main" id="{DF93BBC1-106E-C3A2-6B30-999F5A973988}"/>
                  </a:ext>
                </a:extLst>
              </p:cNvPr>
              <p:cNvSpPr/>
              <p:nvPr/>
            </p:nvSpPr>
            <p:spPr>
              <a:xfrm>
                <a:off x="9374681" y="4515797"/>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A7ED2967-2931-0651-E535-950F7A402A0A}"/>
                  </a:ext>
                </a:extLst>
              </p:cNvPr>
              <p:cNvSpPr/>
              <p:nvPr/>
            </p:nvSpPr>
            <p:spPr>
              <a:xfrm>
                <a:off x="9560956" y="3678260"/>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Ethics</a:t>
                </a:r>
              </a:p>
            </p:txBody>
          </p:sp>
          <p:sp>
            <p:nvSpPr>
              <p:cNvPr id="39" name="Hexagon 38">
                <a:extLst>
                  <a:ext uri="{FF2B5EF4-FFF2-40B4-BE49-F238E27FC236}">
                    <a16:creationId xmlns:a16="http://schemas.microsoft.com/office/drawing/2014/main" id="{D446CC06-F940-698B-C5D6-DC6D029FD9A1}"/>
                  </a:ext>
                </a:extLst>
              </p:cNvPr>
              <p:cNvSpPr/>
              <p:nvPr/>
            </p:nvSpPr>
            <p:spPr>
              <a:xfrm>
                <a:off x="7672639" y="4675537"/>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Freeform: Shape 39">
                <a:extLst>
                  <a:ext uri="{FF2B5EF4-FFF2-40B4-BE49-F238E27FC236}">
                    <a16:creationId xmlns:a16="http://schemas.microsoft.com/office/drawing/2014/main" id="{D9C99819-A936-2C8B-8439-78C205562306}"/>
                  </a:ext>
                </a:extLst>
              </p:cNvPr>
              <p:cNvSpPr/>
              <p:nvPr/>
            </p:nvSpPr>
            <p:spPr>
              <a:xfrm>
                <a:off x="7875089" y="4657484"/>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Sponsor</a:t>
                </a:r>
              </a:p>
            </p:txBody>
          </p:sp>
          <p:sp>
            <p:nvSpPr>
              <p:cNvPr id="41" name="Hexagon 40">
                <a:extLst>
                  <a:ext uri="{FF2B5EF4-FFF2-40B4-BE49-F238E27FC236}">
                    <a16:creationId xmlns:a16="http://schemas.microsoft.com/office/drawing/2014/main" id="{E74D06FB-B34C-5509-FA41-7E4F9BFA6640}"/>
                  </a:ext>
                </a:extLst>
              </p:cNvPr>
              <p:cNvSpPr/>
              <p:nvPr/>
            </p:nvSpPr>
            <p:spPr>
              <a:xfrm>
                <a:off x="6668736" y="3312829"/>
                <a:ext cx="846325" cy="72922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2" name="Freeform: Shape 41">
                <a:extLst>
                  <a:ext uri="{FF2B5EF4-FFF2-40B4-BE49-F238E27FC236}">
                    <a16:creationId xmlns:a16="http://schemas.microsoft.com/office/drawing/2014/main" id="{2D1EFB9D-DF39-460B-239A-931D70A527D8}"/>
                  </a:ext>
                </a:extLst>
              </p:cNvPr>
              <p:cNvSpPr/>
              <p:nvPr/>
            </p:nvSpPr>
            <p:spPr>
              <a:xfrm>
                <a:off x="6181395" y="3679354"/>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Regulators</a:t>
                </a:r>
              </a:p>
            </p:txBody>
          </p:sp>
          <p:sp>
            <p:nvSpPr>
              <p:cNvPr id="43" name="Freeform: Shape 42">
                <a:extLst>
                  <a:ext uri="{FF2B5EF4-FFF2-40B4-BE49-F238E27FC236}">
                    <a16:creationId xmlns:a16="http://schemas.microsoft.com/office/drawing/2014/main" id="{5EEA6D31-3599-5890-5018-F4CE4AF9EABC}"/>
                  </a:ext>
                </a:extLst>
              </p:cNvPr>
              <p:cNvSpPr/>
              <p:nvPr/>
            </p:nvSpPr>
            <p:spPr>
              <a:xfrm>
                <a:off x="6181395" y="1753182"/>
                <a:ext cx="1838226" cy="1590281"/>
              </a:xfrm>
              <a:custGeom>
                <a:avLst/>
                <a:gdLst>
                  <a:gd name="connsiteX0" fmla="*/ 0 w 1838226"/>
                  <a:gd name="connsiteY0" fmla="*/ 795141 h 1590281"/>
                  <a:gd name="connsiteX1" fmla="*/ 454343 w 1838226"/>
                  <a:gd name="connsiteY1" fmla="*/ 0 h 1590281"/>
                  <a:gd name="connsiteX2" fmla="*/ 1383883 w 1838226"/>
                  <a:gd name="connsiteY2" fmla="*/ 0 h 1590281"/>
                  <a:gd name="connsiteX3" fmla="*/ 1838226 w 1838226"/>
                  <a:gd name="connsiteY3" fmla="*/ 795141 h 1590281"/>
                  <a:gd name="connsiteX4" fmla="*/ 1383883 w 1838226"/>
                  <a:gd name="connsiteY4" fmla="*/ 1590281 h 1590281"/>
                  <a:gd name="connsiteX5" fmla="*/ 454343 w 1838226"/>
                  <a:gd name="connsiteY5" fmla="*/ 1590281 h 1590281"/>
                  <a:gd name="connsiteX6" fmla="*/ 0 w 1838226"/>
                  <a:gd name="connsiteY6" fmla="*/ 795141 h 15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26" h="1590281">
                    <a:moveTo>
                      <a:pt x="0" y="795141"/>
                    </a:moveTo>
                    <a:lnTo>
                      <a:pt x="454343" y="0"/>
                    </a:lnTo>
                    <a:lnTo>
                      <a:pt x="1383883" y="0"/>
                    </a:lnTo>
                    <a:lnTo>
                      <a:pt x="1838226" y="795141"/>
                    </a:lnTo>
                    <a:lnTo>
                      <a:pt x="1383883" y="1590281"/>
                    </a:lnTo>
                    <a:lnTo>
                      <a:pt x="454343" y="1590281"/>
                    </a:lnTo>
                    <a:lnTo>
                      <a:pt x="0" y="795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63" tIns="287673" rIns="328763" bIns="287673" numCol="1" spcCol="1270" anchor="ctr" anchorCtr="0">
                <a:noAutofit/>
              </a:bodyPr>
              <a:lstStyle/>
              <a:p>
                <a:pPr marL="0" lvl="0" indent="0" algn="ctr" defTabSz="844550">
                  <a:lnSpc>
                    <a:spcPct val="90000"/>
                  </a:lnSpc>
                  <a:spcBef>
                    <a:spcPct val="0"/>
                  </a:spcBef>
                  <a:spcAft>
                    <a:spcPct val="35000"/>
                  </a:spcAft>
                  <a:buNone/>
                </a:pPr>
                <a:r>
                  <a:rPr lang="en-US" sz="1900" kern="1200" dirty="0"/>
                  <a:t>Institution</a:t>
                </a:r>
              </a:p>
            </p:txBody>
          </p:sp>
        </p:grpSp>
      </p:grpSp>
    </p:spTree>
    <p:extLst>
      <p:ext uri="{BB962C8B-B14F-4D97-AF65-F5344CB8AC3E}">
        <p14:creationId xmlns:p14="http://schemas.microsoft.com/office/powerpoint/2010/main" val="2023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08CA-B436-9C8A-FF0F-B104D421D53F}"/>
              </a:ext>
            </a:extLst>
          </p:cNvPr>
          <p:cNvSpPr>
            <a:spLocks noGrp="1"/>
          </p:cNvSpPr>
          <p:nvPr>
            <p:ph type="title"/>
          </p:nvPr>
        </p:nvSpPr>
        <p:spPr/>
        <p:txBody>
          <a:bodyPr/>
          <a:lstStyle/>
          <a:p>
            <a:r>
              <a:rPr lang="en-US" dirty="0"/>
              <a:t>Regulator Expectations</a:t>
            </a:r>
          </a:p>
        </p:txBody>
      </p:sp>
      <p:sp>
        <p:nvSpPr>
          <p:cNvPr id="3" name="Content Placeholder 2">
            <a:extLst>
              <a:ext uri="{FF2B5EF4-FFF2-40B4-BE49-F238E27FC236}">
                <a16:creationId xmlns:a16="http://schemas.microsoft.com/office/drawing/2014/main" id="{4E73D9B3-3E67-9184-6E56-778CEF9223CF}"/>
              </a:ext>
            </a:extLst>
          </p:cNvPr>
          <p:cNvSpPr>
            <a:spLocks noGrp="1"/>
          </p:cNvSpPr>
          <p:nvPr>
            <p:ph idx="1"/>
          </p:nvPr>
        </p:nvSpPr>
        <p:spPr/>
        <p:txBody>
          <a:bodyPr>
            <a:normAutofit fontScale="92500" lnSpcReduction="20000"/>
          </a:bodyPr>
          <a:lstStyle/>
          <a:p>
            <a:r>
              <a:rPr lang="en-US" dirty="0"/>
              <a:t>US Food and Drug Administration (FDA): systematic incorporation of the patient voice into all aspects of drug development and evaluation. </a:t>
            </a:r>
          </a:p>
          <a:p>
            <a:r>
              <a:rPr lang="en-US" dirty="0"/>
              <a:t>2009 Patient-reported Outcome (PRO) guidance for industry</a:t>
            </a:r>
          </a:p>
          <a:p>
            <a:r>
              <a:rPr lang="en-US" dirty="0"/>
              <a:t>2012 Patient-Focused Drug Development (PFDD) initiative to incorporate the patient experience into medical product development. </a:t>
            </a:r>
          </a:p>
          <a:p>
            <a:r>
              <a:rPr lang="en-US" dirty="0"/>
              <a:t>2021-2022 Four-part guidance series</a:t>
            </a:r>
          </a:p>
          <a:p>
            <a:pPr lvl="1"/>
            <a:r>
              <a:rPr lang="en-US" dirty="0">
                <a:hlinkClick r:id="rId3"/>
              </a:rPr>
              <a:t>https://www.fda.gov/drugs/development-approval-process-drugs/fda-patient-focused-drug-development-guidance-series-enhancing-incorporation-patients-voice-medical</a:t>
            </a:r>
            <a:br>
              <a:rPr lang="en-US" dirty="0"/>
            </a:br>
            <a:r>
              <a:rPr lang="en-US" b="1" dirty="0">
                <a:hlinkClick r:id="rId4"/>
              </a:rPr>
              <a:t>Guidance 1: Collecting Comprehensive and Representative Input </a:t>
            </a:r>
            <a:br>
              <a:rPr lang="en-US" b="1" dirty="0"/>
            </a:br>
            <a:r>
              <a:rPr lang="en-US" b="1" dirty="0">
                <a:hlinkClick r:id="rId5"/>
              </a:rPr>
              <a:t>Guidance 2: Methods to Identify What is Important to Patients </a:t>
            </a:r>
            <a:br>
              <a:rPr lang="en-US" b="1" dirty="0"/>
            </a:br>
            <a:r>
              <a:rPr lang="en-US" b="1" dirty="0">
                <a:hlinkClick r:id="rId6"/>
              </a:rPr>
              <a:t>Guidance 3: Selecting, Developing or Modifying Fit-for-Purpose Clinical Outcomes Assessments </a:t>
            </a:r>
            <a:br>
              <a:rPr lang="en-US" b="1" dirty="0"/>
            </a:br>
            <a:r>
              <a:rPr lang="en-US" b="1" dirty="0">
                <a:hlinkClick r:id="rId7"/>
              </a:rPr>
              <a:t>Guidance 4: Incorporating Clinical Outcome Assessments into Endpoints for Regulatory Decision Making</a:t>
            </a:r>
            <a:endParaRPr lang="en-US" b="1" dirty="0"/>
          </a:p>
          <a:p>
            <a:r>
              <a:rPr lang="en-US" dirty="0"/>
              <a:t>Collectively, the goal of these initiatives is to develop interventions that induce a treatment benefit that is considered meaningful to patients.</a:t>
            </a:r>
          </a:p>
        </p:txBody>
      </p:sp>
    </p:spTree>
    <p:extLst>
      <p:ext uri="{BB962C8B-B14F-4D97-AF65-F5344CB8AC3E}">
        <p14:creationId xmlns:p14="http://schemas.microsoft.com/office/powerpoint/2010/main" val="343551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508B5-9DFF-013D-8778-62636F194848}"/>
              </a:ext>
            </a:extLst>
          </p:cNvPr>
          <p:cNvSpPr>
            <a:spLocks noGrp="1"/>
          </p:cNvSpPr>
          <p:nvPr>
            <p:ph type="title"/>
          </p:nvPr>
        </p:nvSpPr>
        <p:spPr>
          <a:xfrm>
            <a:off x="838200" y="365125"/>
            <a:ext cx="10515600" cy="1087157"/>
          </a:xfrm>
        </p:spPr>
        <p:txBody>
          <a:bodyPr>
            <a:normAutofit/>
          </a:bodyPr>
          <a:lstStyle/>
          <a:p>
            <a:r>
              <a:rPr lang="en-US" sz="2800" dirty="0"/>
              <a:t>Identifying Meaningful Aspects of Health in Digital Measure Development: Key Examples</a:t>
            </a:r>
          </a:p>
        </p:txBody>
      </p:sp>
      <p:graphicFrame>
        <p:nvGraphicFramePr>
          <p:cNvPr id="4" name="Content Placeholder 3">
            <a:extLst>
              <a:ext uri="{FF2B5EF4-FFF2-40B4-BE49-F238E27FC236}">
                <a16:creationId xmlns:a16="http://schemas.microsoft.com/office/drawing/2014/main" id="{20D98A5A-033C-32BF-F93F-1FFC528FA4BD}"/>
              </a:ext>
            </a:extLst>
          </p:cNvPr>
          <p:cNvGraphicFramePr>
            <a:graphicFrameLocks noGrp="1"/>
          </p:cNvGraphicFramePr>
          <p:nvPr>
            <p:ph idx="1"/>
          </p:nvPr>
        </p:nvGraphicFramePr>
        <p:xfrm>
          <a:off x="600634" y="1296709"/>
          <a:ext cx="11421036" cy="4488344"/>
        </p:xfrm>
        <a:graphic>
          <a:graphicData uri="http://schemas.openxmlformats.org/drawingml/2006/table">
            <a:tbl>
              <a:tblPr>
                <a:noFill/>
              </a:tblPr>
              <a:tblGrid>
                <a:gridCol w="1398495">
                  <a:extLst>
                    <a:ext uri="{9D8B030D-6E8A-4147-A177-3AD203B41FA5}">
                      <a16:colId xmlns:a16="http://schemas.microsoft.com/office/drawing/2014/main" val="441936078"/>
                    </a:ext>
                  </a:extLst>
                </a:gridCol>
                <a:gridCol w="1586753">
                  <a:extLst>
                    <a:ext uri="{9D8B030D-6E8A-4147-A177-3AD203B41FA5}">
                      <a16:colId xmlns:a16="http://schemas.microsoft.com/office/drawing/2014/main" val="2876725987"/>
                    </a:ext>
                  </a:extLst>
                </a:gridCol>
                <a:gridCol w="1470212">
                  <a:extLst>
                    <a:ext uri="{9D8B030D-6E8A-4147-A177-3AD203B41FA5}">
                      <a16:colId xmlns:a16="http://schemas.microsoft.com/office/drawing/2014/main" val="3229325305"/>
                    </a:ext>
                  </a:extLst>
                </a:gridCol>
                <a:gridCol w="4914951">
                  <a:extLst>
                    <a:ext uri="{9D8B030D-6E8A-4147-A177-3AD203B41FA5}">
                      <a16:colId xmlns:a16="http://schemas.microsoft.com/office/drawing/2014/main" val="3604517564"/>
                    </a:ext>
                  </a:extLst>
                </a:gridCol>
                <a:gridCol w="2050625">
                  <a:extLst>
                    <a:ext uri="{9D8B030D-6E8A-4147-A177-3AD203B41FA5}">
                      <a16:colId xmlns:a16="http://schemas.microsoft.com/office/drawing/2014/main" val="991926030"/>
                    </a:ext>
                  </a:extLst>
                </a:gridCol>
              </a:tblGrid>
              <a:tr h="192226">
                <a:tc>
                  <a:txBody>
                    <a:bodyPr/>
                    <a:lstStyle/>
                    <a:p>
                      <a:r>
                        <a:rPr lang="en-US" sz="1600" b="1" cap="none" spc="0" dirty="0">
                          <a:solidFill>
                            <a:schemeClr val="tx1"/>
                          </a:solidFill>
                        </a:rPr>
                        <a:t>Therapeutic Area</a:t>
                      </a:r>
                    </a:p>
                  </a:txBody>
                  <a:tcPr marL="68332" marR="48809" marT="11008" marB="97618"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r>
                        <a:rPr lang="en-US" sz="1600" b="1" cap="none" spc="0" dirty="0">
                          <a:solidFill>
                            <a:schemeClr val="tx1"/>
                          </a:solidFill>
                        </a:rPr>
                        <a:t>Digital Measure</a:t>
                      </a:r>
                    </a:p>
                  </a:txBody>
                  <a:tcPr marL="68332" marR="48809" marT="11008" marB="97618"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r>
                        <a:rPr lang="en-US" sz="1600" b="1" cap="none" spc="0" dirty="0">
                          <a:solidFill>
                            <a:schemeClr val="tx1"/>
                          </a:solidFill>
                        </a:rPr>
                        <a:t>Research Team</a:t>
                      </a:r>
                    </a:p>
                  </a:txBody>
                  <a:tcPr marL="68332" marR="48809" marT="11008" marB="97618"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r>
                        <a:rPr lang="en-US" sz="1600" b="1" cap="none" spc="0" dirty="0">
                          <a:solidFill>
                            <a:schemeClr val="tx1"/>
                          </a:solidFill>
                        </a:rPr>
                        <a:t>Methods for Identifying MAH</a:t>
                      </a:r>
                    </a:p>
                  </a:txBody>
                  <a:tcPr marL="68332" marR="48809" marT="11008" marB="97618"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r>
                        <a:rPr lang="en-US" sz="1600" b="1" cap="none" spc="0" dirty="0">
                          <a:solidFill>
                            <a:schemeClr val="tx1"/>
                          </a:solidFill>
                        </a:rPr>
                        <a:t>Regulatory Success</a:t>
                      </a:r>
                    </a:p>
                  </a:txBody>
                  <a:tcPr marL="68332" marR="48809" marT="11008" marB="97618"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2975059876"/>
                  </a:ext>
                </a:extLst>
              </a:tr>
              <a:tr h="1067777">
                <a:tc>
                  <a:txBody>
                    <a:bodyPr/>
                    <a:lstStyle/>
                    <a:p>
                      <a:r>
                        <a:rPr lang="en-US" sz="1300" cap="none" spc="0" dirty="0">
                          <a:solidFill>
                            <a:schemeClr val="tx1"/>
                          </a:solidFill>
                        </a:rPr>
                        <a:t>Atopic Dermatitis</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Nocturnal scratch</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it-IT" sz="1300" cap="none" spc="0" dirty="0">
                          <a:solidFill>
                            <a:schemeClr val="tx1"/>
                          </a:solidFill>
                        </a:rPr>
                        <a:t>Digital Medicine society (DiMe) multi-stakeholder collaborative</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 MAH were established through concept-elicitation interviews with 49 patients comprising adults, children and caregivers, which informed a conceptual model for scratching as a concept of interest</a:t>
                      </a:r>
                      <a:r>
                        <a:rPr lang="en-US" sz="1300" cap="none" spc="0" baseline="30000" dirty="0">
                          <a:solidFill>
                            <a:schemeClr val="tx1"/>
                          </a:solidFill>
                          <a:hlinkClick r:id="rId2" tooltip="Cesnakova, L. et al. A patient-centred conceptual model of nocturnal scratch and its impact in atopic dermatitis: A mixed-methods study supporting the development of novel digital measurements. Ski. Health Dis. 3, e262 (2023).">
                            <a:extLst>
                              <a:ext uri="{A12FA001-AC4F-418D-AE19-62706E023703}">
                                <ahyp:hlinkClr xmlns:ahyp="http://schemas.microsoft.com/office/drawing/2018/hyperlinkcolor" val="tx"/>
                              </a:ext>
                            </a:extLst>
                          </a:hlinkClick>
                        </a:rPr>
                        <a:t>37</a:t>
                      </a:r>
                      <a:r>
                        <a:rPr lang="en-US" sz="1300" cap="none" spc="0" dirty="0">
                          <a:solidFill>
                            <a:schemeClr val="tx1"/>
                          </a:solidFill>
                        </a:rPr>
                        <a:t>. - In a survey, experience and burden of nocturnal scratch was further explored, including their preferences on treatment options and their willingness to use DHTs to measure nocturnal scratch</a:t>
                      </a:r>
                      <a:r>
                        <a:rPr lang="en-US" sz="1300" cap="none" spc="0" baseline="30000" dirty="0">
                          <a:solidFill>
                            <a:schemeClr val="tx1"/>
                          </a:solidFill>
                          <a:hlinkClick r:id="rId2" tooltip="Cesnakova, L. et al. A patient-centred conceptual model of nocturnal scratch and its impact in atopic dermatitis: A mixed-methods study supporting the development of novel digital measurements. Ski. Health Dis. 3, e262 (2023).">
                            <a:extLst>
                              <a:ext uri="{A12FA001-AC4F-418D-AE19-62706E023703}">
                                <ahyp:hlinkClr xmlns:ahyp="http://schemas.microsoft.com/office/drawing/2018/hyperlinkcolor" val="tx"/>
                              </a:ext>
                            </a:extLst>
                          </a:hlinkClick>
                        </a:rPr>
                        <a:t>37</a:t>
                      </a:r>
                      <a:r>
                        <a:rPr lang="en-US" sz="1300" cap="none" spc="0" dirty="0">
                          <a:solidFill>
                            <a:schemeClr val="tx1"/>
                          </a:solidFill>
                        </a:rPr>
                        <a:t>.</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LOI accepted by FDA (in a separate submission for scratch sensor in atopic dermatitis)</a:t>
                      </a:r>
                      <a:r>
                        <a:rPr lang="en-US" sz="1300" cap="none" spc="0" baseline="30000" dirty="0">
                          <a:solidFill>
                            <a:schemeClr val="tx1"/>
                          </a:solidFill>
                          <a:hlinkClick r:id="rId3" tooltip="Center for Drug Evaluation and Research. DDT-COA-000120, Scratch Sensor. FDA &#10;                  https://force-dsc.my.site.com/ddt/s/ddt-project?ddtprojectid=56&#10;                  &#10;                .">
                            <a:extLst>
                              <a:ext uri="{A12FA001-AC4F-418D-AE19-62706E023703}">
                                <ahyp:hlinkClr xmlns:ahyp="http://schemas.microsoft.com/office/drawing/2018/hyperlinkcolor" val="tx"/>
                              </a:ext>
                            </a:extLst>
                          </a:hlinkClick>
                        </a:rPr>
                        <a:t>58</a:t>
                      </a:r>
                      <a:endParaRPr lang="en-US" sz="1300" cap="none" spc="0" dirty="0">
                        <a:solidFill>
                          <a:schemeClr val="tx1"/>
                        </a:solidFill>
                      </a:endParaRP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14233117"/>
                  </a:ext>
                </a:extLst>
              </a:tr>
              <a:tr h="958333">
                <a:tc>
                  <a:txBody>
                    <a:bodyPr/>
                    <a:lstStyle/>
                    <a:p>
                      <a:r>
                        <a:rPr lang="en-US" sz="1300" cap="none" spc="0" dirty="0">
                          <a:solidFill>
                            <a:schemeClr val="tx1"/>
                          </a:solidFill>
                        </a:rPr>
                        <a:t>Idiopathic Pulmonary Fibrosis (IPF)</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rPr>
                        <a:t>Moderate-to-vigorous physical activity (MVPA)</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Bellerophon Pharmaceutical</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rPr>
                        <a:t>- Preliminary evidence of MAH were generated with the help of the Voice of Patient report from an FDA-led PFDD meeting including 60 IPF patients</a:t>
                      </a:r>
                      <a:r>
                        <a:rPr lang="en-US" sz="1300" cap="none" spc="0" baseline="30000">
                          <a:solidFill>
                            <a:schemeClr val="tx1"/>
                          </a:solidFill>
                          <a:hlinkClick r:id="rId4" tooltip="King, C. S. et al. A phase-2 exploratory randomized controlled trial of inopulse in patients with fibrotic interstitial lung disease requiring oxygen. Ann. Am. Thorac. Soc. 19, 594–602 (2022).">
                            <a:extLst>
                              <a:ext uri="{A12FA001-AC4F-418D-AE19-62706E023703}">
                                <ahyp:hlinkClr xmlns:ahyp="http://schemas.microsoft.com/office/drawing/2018/hyperlinkcolor" val="tx"/>
                              </a:ext>
                            </a:extLst>
                          </a:hlinkClick>
                        </a:rPr>
                        <a:t>16</a:t>
                      </a:r>
                      <a:r>
                        <a:rPr lang="en-US" sz="1300" cap="none" spc="0">
                          <a:solidFill>
                            <a:schemeClr val="tx1"/>
                          </a:solidFill>
                        </a:rPr>
                        <a:t>. - Patients expressed that IPF limits their ability to perform activities of daily living, particularly those which require high levels of exertion like walking, climbing stairs, and exercise</a:t>
                      </a:r>
                      <a:r>
                        <a:rPr lang="en-US" sz="1300" cap="none" spc="0" baseline="30000">
                          <a:solidFill>
                            <a:schemeClr val="tx1"/>
                          </a:solidFill>
                          <a:hlinkClick r:id="rId5" tooltip="Johri, S. et al. MVPA Reflects Life Participation In Patients Using INOpulse Therapy.">
                            <a:extLst>
                              <a:ext uri="{A12FA001-AC4F-418D-AE19-62706E023703}">
                                <ahyp:hlinkClr xmlns:ahyp="http://schemas.microsoft.com/office/drawing/2018/hyperlinkcolor" val="tx"/>
                              </a:ext>
                            </a:extLst>
                          </a:hlinkClick>
                        </a:rPr>
                        <a:t>59</a:t>
                      </a:r>
                      <a:r>
                        <a:rPr lang="en-US" sz="1300" cap="none" spc="0">
                          <a:solidFill>
                            <a:schemeClr val="tx1"/>
                          </a:solidFill>
                        </a:rPr>
                        <a:t>.</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Endpoint accepted by FDA in a phase 3 IPF clinical trial</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79424451"/>
                  </a:ext>
                </a:extLst>
              </a:tr>
              <a:tr h="949380">
                <a:tc>
                  <a:txBody>
                    <a:bodyPr/>
                    <a:lstStyle/>
                    <a:p>
                      <a:r>
                        <a:rPr lang="en-US" sz="1300" cap="none" spc="0">
                          <a:solidFill>
                            <a:schemeClr val="tx1"/>
                          </a:solidFill>
                        </a:rPr>
                        <a:t>Duchenne Muscular Dystrophy (DMD)</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rPr>
                        <a:t>Stride velocity 95</a:t>
                      </a:r>
                      <a:r>
                        <a:rPr lang="en-US" sz="1300" cap="none" spc="0" baseline="30000">
                          <a:solidFill>
                            <a:schemeClr val="tx1"/>
                          </a:solidFill>
                        </a:rPr>
                        <a:t>th</a:t>
                      </a:r>
                      <a:r>
                        <a:rPr lang="en-US" sz="1300" cap="none" spc="0">
                          <a:solidFill>
                            <a:schemeClr val="tx1"/>
                          </a:solidFill>
                        </a:rPr>
                        <a:t> centile (SV95C)</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err="1">
                          <a:solidFill>
                            <a:schemeClr val="tx1"/>
                          </a:solidFill>
                        </a:rPr>
                        <a:t>ActiMyo</a:t>
                      </a:r>
                      <a:r>
                        <a:rPr lang="en-US" sz="1300" cap="none" spc="0" dirty="0">
                          <a:solidFill>
                            <a:schemeClr val="tx1"/>
                          </a:solidFill>
                        </a:rPr>
                        <a:t>® research collaborative</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 MAH were established through qualitative investigation that included discussions with key clinical experts and stakeholders from private and public organizations and a survey of patients and caregivers that gathered in-depth feedback on the meaningfulness of ambulation in DMD and acceptability of wearable devices in this context</a:t>
                      </a:r>
                      <a:r>
                        <a:rPr lang="en-US" sz="1300" cap="none" spc="0" baseline="30000" dirty="0">
                          <a:solidFill>
                            <a:schemeClr val="tx1"/>
                          </a:solidFill>
                          <a:hlinkClick r:id="rId6" tooltip="European Medicines Agency. Final Qualification Opinion for Stride Velocity 95th Centile as Primary Endpoint in Studies in Ambulatory Duchenne Muscular Dystrophy Studies &#10;                  https://www.ema.europa.eu/en/documents/scientific-guideline/qualification-opinion-stride-velocity-95th-centile-primary-endpoint-studies-ambulatory-duchenne_en.pdf&#10;                  &#10;                 (2023).">
                            <a:extLst>
                              <a:ext uri="{A12FA001-AC4F-418D-AE19-62706E023703}">
                                <ahyp:hlinkClr xmlns:ahyp="http://schemas.microsoft.com/office/drawing/2018/hyperlinkcolor" val="tx"/>
                              </a:ext>
                            </a:extLst>
                          </a:hlinkClick>
                        </a:rPr>
                        <a:t>40</a:t>
                      </a:r>
                      <a:r>
                        <a:rPr lang="en-US" sz="1300" cap="none" spc="0" dirty="0">
                          <a:solidFill>
                            <a:schemeClr val="tx1"/>
                          </a:solidFill>
                        </a:rPr>
                        <a:t>.</a:t>
                      </a: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LOI accepted by FDA</a:t>
                      </a:r>
                      <a:r>
                        <a:rPr lang="en-US" sz="1300" cap="none" spc="0" baseline="30000" dirty="0">
                          <a:solidFill>
                            <a:schemeClr val="tx1"/>
                          </a:solidFill>
                          <a:hlinkClick r:id="rId7" tooltip="Center for Drug Evaluation and Research. DDT-COA-000103, ActiMyo®. FDA &#10;                  https://force-dsc.my.site.com/ddt/s/ddt-project?ddtprojectid=19&#10;                  &#10;                .">
                            <a:extLst>
                              <a:ext uri="{A12FA001-AC4F-418D-AE19-62706E023703}">
                                <ahyp:hlinkClr xmlns:ahyp="http://schemas.microsoft.com/office/drawing/2018/hyperlinkcolor" val="tx"/>
                              </a:ext>
                            </a:extLst>
                          </a:hlinkClick>
                        </a:rPr>
                        <a:t>39</a:t>
                      </a:r>
                      <a:r>
                        <a:rPr lang="en-US" sz="1300" cap="none" spc="0" dirty="0">
                          <a:solidFill>
                            <a:schemeClr val="tx1"/>
                          </a:solidFill>
                        </a:rPr>
                        <a:t>; and endpoint qualified by EMA in DMD clinical trials</a:t>
                      </a:r>
                      <a:r>
                        <a:rPr lang="en-US" sz="1300" cap="none" spc="0" baseline="30000" dirty="0">
                          <a:solidFill>
                            <a:schemeClr val="tx1"/>
                          </a:solidFill>
                          <a:hlinkClick r:id="rId6" tooltip="European Medicines Agency. Final Qualification Opinion for Stride Velocity 95th Centile as Primary Endpoint in Studies in Ambulatory Duchenne Muscular Dystrophy Studies &#10;                  https://www.ema.europa.eu/en/documents/scientific-guideline/qualification-opinion-stride-velocity-95th-centile-primary-endpoint-studies-ambulatory-duchenne_en.pdf&#10;                  &#10;                 (2023).">
                            <a:extLst>
                              <a:ext uri="{A12FA001-AC4F-418D-AE19-62706E023703}">
                                <ahyp:hlinkClr xmlns:ahyp="http://schemas.microsoft.com/office/drawing/2018/hyperlinkcolor" val="tx"/>
                              </a:ext>
                            </a:extLst>
                          </a:hlinkClick>
                        </a:rPr>
                        <a:t>40</a:t>
                      </a:r>
                      <a:endParaRPr lang="en-US" sz="1300" cap="none" spc="0" dirty="0">
                        <a:solidFill>
                          <a:schemeClr val="tx1"/>
                        </a:solidFill>
                      </a:endParaRPr>
                    </a:p>
                  </a:txBody>
                  <a:tcPr marL="68332" marR="48809" marT="11008" marB="9761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68220274"/>
                  </a:ext>
                </a:extLst>
              </a:tr>
            </a:tbl>
          </a:graphicData>
        </a:graphic>
      </p:graphicFrame>
      <p:sp>
        <p:nvSpPr>
          <p:cNvPr id="7" name="TextBox 6">
            <a:extLst>
              <a:ext uri="{FF2B5EF4-FFF2-40B4-BE49-F238E27FC236}">
                <a16:creationId xmlns:a16="http://schemas.microsoft.com/office/drawing/2014/main" id="{E0FEB2D4-0110-34FF-2C00-F0488B8560AC}"/>
              </a:ext>
            </a:extLst>
          </p:cNvPr>
          <p:cNvSpPr txBox="1"/>
          <p:nvPr/>
        </p:nvSpPr>
        <p:spPr>
          <a:xfrm>
            <a:off x="600634" y="5846544"/>
            <a:ext cx="11331390" cy="646331"/>
          </a:xfrm>
          <a:prstGeom prst="rect">
            <a:avLst/>
          </a:prstGeom>
          <a:noFill/>
        </p:spPr>
        <p:txBody>
          <a:bodyPr wrap="square">
            <a:spAutoFit/>
          </a:bodyPr>
          <a:lstStyle/>
          <a:p>
            <a:r>
              <a:rPr lang="en-US" dirty="0" err="1"/>
              <a:t>Aryal</a:t>
            </a:r>
            <a:r>
              <a:rPr lang="en-US" dirty="0"/>
              <a:t>, S., Blankenship, J.M., Bachman, S.L. et al. Patient-centricity in digital measure development: co-evolution of best practice and regulatory guidance. </a:t>
            </a:r>
            <a:r>
              <a:rPr lang="en-US" dirty="0" err="1"/>
              <a:t>npj</a:t>
            </a:r>
            <a:r>
              <a:rPr lang="en-US" dirty="0"/>
              <a:t> Digit. Med. 7, 128 (2024). https://doi.org/10.1038/s41746-024-01110-y</a:t>
            </a:r>
          </a:p>
        </p:txBody>
      </p:sp>
    </p:spTree>
    <p:extLst>
      <p:ext uri="{BB962C8B-B14F-4D97-AF65-F5344CB8AC3E}">
        <p14:creationId xmlns:p14="http://schemas.microsoft.com/office/powerpoint/2010/main" val="3613094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6CF5-64FE-A265-C896-B746FC6A8A63}"/>
              </a:ext>
            </a:extLst>
          </p:cNvPr>
          <p:cNvSpPr>
            <a:spLocks noGrp="1"/>
          </p:cNvSpPr>
          <p:nvPr>
            <p:ph type="title"/>
          </p:nvPr>
        </p:nvSpPr>
        <p:spPr/>
        <p:txBody>
          <a:bodyPr/>
          <a:lstStyle/>
          <a:p>
            <a:r>
              <a:rPr lang="en-US" dirty="0"/>
              <a:t>Providing Trial Information and Trial Results</a:t>
            </a:r>
          </a:p>
        </p:txBody>
      </p:sp>
      <p:sp>
        <p:nvSpPr>
          <p:cNvPr id="3" name="Content Placeholder 2">
            <a:extLst>
              <a:ext uri="{FF2B5EF4-FFF2-40B4-BE49-F238E27FC236}">
                <a16:creationId xmlns:a16="http://schemas.microsoft.com/office/drawing/2014/main" id="{7FFCCBCE-A146-E177-437D-C8B3403FE1A9}"/>
              </a:ext>
            </a:extLst>
          </p:cNvPr>
          <p:cNvSpPr>
            <a:spLocks noGrp="1"/>
          </p:cNvSpPr>
          <p:nvPr>
            <p:ph idx="1"/>
          </p:nvPr>
        </p:nvSpPr>
        <p:spPr/>
        <p:txBody>
          <a:bodyPr>
            <a:normAutofit fontScale="85000" lnSpcReduction="20000"/>
          </a:bodyPr>
          <a:lstStyle/>
          <a:p>
            <a:r>
              <a:rPr lang="en-US" dirty="0"/>
              <a:t>Trial participants should receive information of importance to them that may impact their ongoing consent.</a:t>
            </a:r>
          </a:p>
          <a:p>
            <a:pPr lvl="2"/>
            <a:r>
              <a:rPr lang="en-US" dirty="0"/>
              <a:t>Dear Doctor Letters</a:t>
            </a:r>
          </a:p>
          <a:p>
            <a:pPr lvl="2"/>
            <a:r>
              <a:rPr lang="en-US" dirty="0"/>
              <a:t>Patient Information Letters for safety/results</a:t>
            </a:r>
          </a:p>
          <a:p>
            <a:pPr lvl="2"/>
            <a:r>
              <a:rPr lang="en-US" dirty="0"/>
              <a:t>Reconsent using reviewed/updated consent</a:t>
            </a:r>
          </a:p>
          <a:p>
            <a:r>
              <a:rPr lang="en-US" dirty="0"/>
              <a:t>Traditional scientific presentations/publications</a:t>
            </a:r>
          </a:p>
          <a:p>
            <a:pPr lvl="2"/>
            <a:r>
              <a:rPr lang="en-US" dirty="0"/>
              <a:t>Open access/publicly available</a:t>
            </a:r>
          </a:p>
          <a:p>
            <a:pPr lvl="2"/>
            <a:r>
              <a:rPr lang="en-US" dirty="0"/>
              <a:t>Trial registry updates</a:t>
            </a:r>
          </a:p>
          <a:p>
            <a:r>
              <a:rPr lang="en-US" dirty="0"/>
              <a:t>Lay/public focused descriptions in lay language (also called layperson summaries, plain language summaries, lay language summaries, simple summaries, and trial results summaries) make the clinical trial results of these understandable and accessible to patients, healthcare providers, caregivers, general audience AND researchers (templates available)</a:t>
            </a:r>
          </a:p>
          <a:p>
            <a:pPr lvl="2"/>
            <a:r>
              <a:rPr lang="en-US" dirty="0"/>
              <a:t>Press releases</a:t>
            </a:r>
          </a:p>
          <a:p>
            <a:pPr lvl="2"/>
            <a:r>
              <a:rPr lang="en-US" dirty="0"/>
              <a:t>Patient/public advocacy groups</a:t>
            </a:r>
          </a:p>
        </p:txBody>
      </p:sp>
      <p:sp>
        <p:nvSpPr>
          <p:cNvPr id="4" name="Slide Number Placeholder 3">
            <a:extLst>
              <a:ext uri="{FF2B5EF4-FFF2-40B4-BE49-F238E27FC236}">
                <a16:creationId xmlns:a16="http://schemas.microsoft.com/office/drawing/2014/main" id="{FA031A13-4ADE-28B0-77E9-2D41E203ACD2}"/>
              </a:ext>
            </a:extLst>
          </p:cNvPr>
          <p:cNvSpPr>
            <a:spLocks noGrp="1"/>
          </p:cNvSpPr>
          <p:nvPr>
            <p:ph type="sldNum" sz="quarter" idx="12"/>
          </p:nvPr>
        </p:nvSpPr>
        <p:spPr/>
        <p:txBody>
          <a:bodyPr/>
          <a:lstStyle/>
          <a:p>
            <a:fld id="{2754ED01-E2A0-4C1E-8E21-014B99041579}" type="slidenum">
              <a:rPr lang="en-US" smtClean="0"/>
              <a:pPr/>
              <a:t>32</a:t>
            </a:fld>
            <a:endParaRPr lang="en-US" dirty="0"/>
          </a:p>
        </p:txBody>
      </p:sp>
    </p:spTree>
    <p:extLst>
      <p:ext uri="{BB962C8B-B14F-4D97-AF65-F5344CB8AC3E}">
        <p14:creationId xmlns:p14="http://schemas.microsoft.com/office/powerpoint/2010/main" val="2746889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5B41-63F9-5744-F0D9-0F0F236756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B2C66A7-18D5-6B69-8B24-60E8C67E4DC6}"/>
              </a:ext>
            </a:extLst>
          </p:cNvPr>
          <p:cNvSpPr>
            <a:spLocks noGrp="1"/>
          </p:cNvSpPr>
          <p:nvPr>
            <p:ph idx="1"/>
          </p:nvPr>
        </p:nvSpPr>
        <p:spPr/>
        <p:txBody>
          <a:bodyPr>
            <a:normAutofit fontScale="85000" lnSpcReduction="10000"/>
          </a:bodyPr>
          <a:lstStyle/>
          <a:p>
            <a:r>
              <a:rPr lang="en-US" dirty="0"/>
              <a:t>Studies have found that many trials and their trial participating sites  don’t meet their accrual targets which result in extended enrollment periods.</a:t>
            </a:r>
          </a:p>
          <a:p>
            <a:r>
              <a:rPr lang="en-US" dirty="0"/>
              <a:t>Trials can fail to recruit participants because of overly restrictive inclusion/exclusion criteria, heavy burdens on participants or a focus on outcomes that are not relevant to patients. </a:t>
            </a:r>
          </a:p>
          <a:p>
            <a:r>
              <a:rPr lang="en-US" dirty="0"/>
              <a:t>Engaging patients in trial design and execution could improve question, trial design and execution  by making trials more appealing to take part through information, reducing burden and by tapping into patient networks to spread the word about well-designed trials.</a:t>
            </a:r>
          </a:p>
          <a:p>
            <a:r>
              <a:rPr lang="en-US" dirty="0"/>
              <a:t>Patient-centric trials and approaches improve trial design, execution and impact.</a:t>
            </a:r>
          </a:p>
          <a:p>
            <a:r>
              <a:rPr lang="en-US" dirty="0"/>
              <a:t>We ask better questions, answer them efficiently and ensure effective communication of results to inform subsequent research and practice.</a:t>
            </a:r>
          </a:p>
        </p:txBody>
      </p:sp>
      <p:sp>
        <p:nvSpPr>
          <p:cNvPr id="5" name="TextBox 4">
            <a:extLst>
              <a:ext uri="{FF2B5EF4-FFF2-40B4-BE49-F238E27FC236}">
                <a16:creationId xmlns:a16="http://schemas.microsoft.com/office/drawing/2014/main" id="{5AAA7BA3-6EBB-2B54-F11B-AC356E35A412}"/>
              </a:ext>
            </a:extLst>
          </p:cNvPr>
          <p:cNvSpPr txBox="1"/>
          <p:nvPr/>
        </p:nvSpPr>
        <p:spPr>
          <a:xfrm>
            <a:off x="289388" y="5950803"/>
            <a:ext cx="11471241" cy="830997"/>
          </a:xfrm>
          <a:prstGeom prst="rect">
            <a:avLst/>
          </a:prstGeom>
          <a:solidFill>
            <a:schemeClr val="bg1"/>
          </a:solidFill>
        </p:spPr>
        <p:txBody>
          <a:bodyPr wrap="square">
            <a:spAutoFit/>
          </a:bodyPr>
          <a:lstStyle/>
          <a:p>
            <a:r>
              <a:rPr lang="en-US" sz="1200" dirty="0" err="1"/>
              <a:t>Treweek</a:t>
            </a:r>
            <a:r>
              <a:rPr lang="en-US" sz="1200" dirty="0"/>
              <a:t> S, Lockhart P, </a:t>
            </a:r>
            <a:r>
              <a:rPr lang="en-US" sz="1200" dirty="0" err="1"/>
              <a:t>Pitkethly</a:t>
            </a:r>
            <a:r>
              <a:rPr lang="en-US" sz="1200" dirty="0"/>
              <a:t> M, et al. Methods to improve recruitment to </a:t>
            </a:r>
            <a:r>
              <a:rPr lang="en-US" sz="1200" dirty="0" err="1"/>
              <a:t>randomised</a:t>
            </a:r>
            <a:r>
              <a:rPr lang="en-US" sz="1200" dirty="0"/>
              <a:t> controlled trials: </a:t>
            </a:r>
            <a:r>
              <a:rPr lang="en-US" sz="1200" dirty="0" err="1"/>
              <a:t>cochrane</a:t>
            </a:r>
            <a:r>
              <a:rPr lang="en-US" sz="1200" dirty="0"/>
              <a:t> systematic review and meta-analysis. BMJ Open. 2013;3:e002360.</a:t>
            </a:r>
          </a:p>
          <a:p>
            <a:r>
              <a:rPr lang="en-US" sz="1200" dirty="0"/>
              <a:t>Hoos A, Anderson J, Boutin M, et al. Partnering with patients in the development and lifecycle of medicines: a call for action. Therapeutic Innovation &amp; Regulatory Science. 2015;49(6):929-39.</a:t>
            </a:r>
          </a:p>
        </p:txBody>
      </p:sp>
    </p:spTree>
    <p:extLst>
      <p:ext uri="{BB962C8B-B14F-4D97-AF65-F5344CB8AC3E}">
        <p14:creationId xmlns:p14="http://schemas.microsoft.com/office/powerpoint/2010/main" val="377898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2297-5E64-38B4-6992-657D890DC0F0}"/>
              </a:ext>
            </a:extLst>
          </p:cNvPr>
          <p:cNvSpPr>
            <a:spLocks noGrp="1"/>
          </p:cNvSpPr>
          <p:nvPr>
            <p:ph type="title"/>
          </p:nvPr>
        </p:nvSpPr>
        <p:spPr/>
        <p:txBody>
          <a:bodyPr/>
          <a:lstStyle/>
          <a:p>
            <a:r>
              <a:rPr lang="en-US" dirty="0"/>
              <a:t>Resources for Patient Centric Trials</a:t>
            </a:r>
          </a:p>
        </p:txBody>
      </p:sp>
      <p:sp>
        <p:nvSpPr>
          <p:cNvPr id="3" name="Content Placeholder 2">
            <a:extLst>
              <a:ext uri="{FF2B5EF4-FFF2-40B4-BE49-F238E27FC236}">
                <a16:creationId xmlns:a16="http://schemas.microsoft.com/office/drawing/2014/main" id="{76104235-7018-4E2D-A7F7-E026502ED6B0}"/>
              </a:ext>
            </a:extLst>
          </p:cNvPr>
          <p:cNvSpPr>
            <a:spLocks noGrp="1"/>
          </p:cNvSpPr>
          <p:nvPr>
            <p:ph idx="1"/>
          </p:nvPr>
        </p:nvSpPr>
        <p:spPr/>
        <p:txBody>
          <a:bodyPr>
            <a:normAutofit fontScale="85000" lnSpcReduction="10000"/>
          </a:bodyPr>
          <a:lstStyle/>
          <a:p>
            <a:r>
              <a:rPr lang="en-US" dirty="0"/>
              <a:t>3CTN Patient Engagement Toolkit. 3CTN.ca. Available from: https://3ctn.ca/for-researchers/patient-public-involvement/</a:t>
            </a:r>
          </a:p>
          <a:p>
            <a:r>
              <a:rPr lang="en-US" dirty="0"/>
              <a:t>CCTG Website https://www.ctg.queensu.ca/public/patients-research-partners</a:t>
            </a:r>
          </a:p>
          <a:p>
            <a:r>
              <a:rPr lang="en-US" dirty="0"/>
              <a:t>PCORI. About our research Patient-Centered Outcomes Research Institute. Available from: https://www.pcori.org/research-results/about-our-research.</a:t>
            </a:r>
          </a:p>
          <a:p>
            <a:r>
              <a:rPr lang="en-US" dirty="0"/>
              <a:t>PCORI methodology standards [Internet]. Available from: https://www.pcori.org/research-results/about-our-research/</a:t>
            </a:r>
          </a:p>
          <a:p>
            <a:r>
              <a:rPr lang="en-US" dirty="0"/>
              <a:t>research-methodology/</a:t>
            </a:r>
            <a:r>
              <a:rPr lang="en-US" dirty="0" err="1"/>
              <a:t>pcori</a:t>
            </a:r>
            <a:r>
              <a:rPr lang="en-US" dirty="0"/>
              <a:t>-methodology-standards.</a:t>
            </a:r>
          </a:p>
          <a:p>
            <a:r>
              <a:rPr lang="en-US" dirty="0"/>
              <a:t>CTTI. Project: patient groups &amp; clinical trials [Internet]. Durham (NC): Clinical Trials Transformation Initiative. Available from: https://www.ctti-clinicaltrials.org/projects/patient-groups-clinical-trials.</a:t>
            </a:r>
          </a:p>
        </p:txBody>
      </p:sp>
    </p:spTree>
    <p:extLst>
      <p:ext uri="{BB962C8B-B14F-4D97-AF65-F5344CB8AC3E}">
        <p14:creationId xmlns:p14="http://schemas.microsoft.com/office/powerpoint/2010/main" val="289995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3F60-4438-E63A-0D5F-9E9AB4FE0AFB}"/>
              </a:ext>
            </a:extLst>
          </p:cNvPr>
          <p:cNvSpPr>
            <a:spLocks noGrp="1"/>
          </p:cNvSpPr>
          <p:nvPr>
            <p:ph type="title"/>
          </p:nvPr>
        </p:nvSpPr>
        <p:spPr/>
        <p:txBody>
          <a:bodyPr/>
          <a:lstStyle/>
          <a:p>
            <a:r>
              <a:rPr lang="en-US" dirty="0"/>
              <a:t>What Does It Mean for Clinical Trials to be Patient-centric?</a:t>
            </a:r>
          </a:p>
        </p:txBody>
      </p:sp>
      <p:sp>
        <p:nvSpPr>
          <p:cNvPr id="3" name="Content Placeholder 2">
            <a:extLst>
              <a:ext uri="{FF2B5EF4-FFF2-40B4-BE49-F238E27FC236}">
                <a16:creationId xmlns:a16="http://schemas.microsoft.com/office/drawing/2014/main" id="{F11965CE-0472-F2EC-6DB7-E1CCFA0A162F}"/>
              </a:ext>
            </a:extLst>
          </p:cNvPr>
          <p:cNvSpPr>
            <a:spLocks noGrp="1"/>
          </p:cNvSpPr>
          <p:nvPr>
            <p:ph idx="1"/>
          </p:nvPr>
        </p:nvSpPr>
        <p:spPr/>
        <p:txBody>
          <a:bodyPr>
            <a:normAutofit fontScale="92500"/>
          </a:bodyPr>
          <a:lstStyle/>
          <a:p>
            <a:r>
              <a:rPr lang="en-US" dirty="0"/>
              <a:t>Trials are designed specifically around patient needs, include patient reported outcome measures, and/or are co-designed with patients.</a:t>
            </a:r>
          </a:p>
          <a:p>
            <a:r>
              <a:rPr lang="en-US" dirty="0"/>
              <a:t>Therefore, consider and/or include patients in </a:t>
            </a:r>
          </a:p>
          <a:p>
            <a:pPr lvl="2"/>
            <a:r>
              <a:rPr lang="en-US" dirty="0"/>
              <a:t>Assessing priority of the trial question </a:t>
            </a:r>
          </a:p>
          <a:p>
            <a:pPr lvl="2"/>
            <a:r>
              <a:rPr lang="en-US" dirty="0"/>
              <a:t>Trial design and endpoints </a:t>
            </a:r>
          </a:p>
          <a:p>
            <a:pPr lvl="2"/>
            <a:r>
              <a:rPr lang="en-US" dirty="0"/>
              <a:t>Execution, </a:t>
            </a:r>
          </a:p>
          <a:p>
            <a:pPr lvl="2"/>
            <a:r>
              <a:rPr lang="en-US" dirty="0"/>
              <a:t>Communication of results</a:t>
            </a:r>
          </a:p>
          <a:p>
            <a:r>
              <a:rPr lang="en-US" dirty="0"/>
              <a:t>AKA “patient centered”, “patient focused”, “patient friendly” </a:t>
            </a:r>
          </a:p>
          <a:p>
            <a:r>
              <a:rPr lang="en-US" dirty="0"/>
              <a:t>The aim is to ensure that trials are relevant and convenient for patients and their carers.</a:t>
            </a:r>
          </a:p>
          <a:p>
            <a:r>
              <a:rPr lang="en-US" dirty="0"/>
              <a:t>And, patients are asked instead of guessing what they need. </a:t>
            </a:r>
          </a:p>
          <a:p>
            <a:endParaRPr lang="en-US" dirty="0"/>
          </a:p>
          <a:p>
            <a:pPr marL="0" indent="0">
              <a:buNone/>
            </a:pPr>
            <a:endParaRPr lang="en-US" dirty="0"/>
          </a:p>
        </p:txBody>
      </p:sp>
    </p:spTree>
    <p:extLst>
      <p:ext uri="{BB962C8B-B14F-4D97-AF65-F5344CB8AC3E}">
        <p14:creationId xmlns:p14="http://schemas.microsoft.com/office/powerpoint/2010/main" val="7239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D720-EA52-3DC1-0898-848417A9A4E7}"/>
              </a:ext>
            </a:extLst>
          </p:cNvPr>
          <p:cNvSpPr>
            <a:spLocks noGrp="1"/>
          </p:cNvSpPr>
          <p:nvPr>
            <p:ph type="title"/>
          </p:nvPr>
        </p:nvSpPr>
        <p:spPr/>
        <p:txBody>
          <a:bodyPr/>
          <a:lstStyle/>
          <a:p>
            <a:r>
              <a:rPr lang="en-US" dirty="0"/>
              <a:t>Benefits of Patient-Centric Trials</a:t>
            </a:r>
          </a:p>
        </p:txBody>
      </p:sp>
      <p:sp>
        <p:nvSpPr>
          <p:cNvPr id="3" name="Content Placeholder 2">
            <a:extLst>
              <a:ext uri="{FF2B5EF4-FFF2-40B4-BE49-F238E27FC236}">
                <a16:creationId xmlns:a16="http://schemas.microsoft.com/office/drawing/2014/main" id="{06B44038-EF47-F19B-23E8-5D056081C800}"/>
              </a:ext>
            </a:extLst>
          </p:cNvPr>
          <p:cNvSpPr>
            <a:spLocks noGrp="1"/>
          </p:cNvSpPr>
          <p:nvPr>
            <p:ph idx="1"/>
          </p:nvPr>
        </p:nvSpPr>
        <p:spPr>
          <a:xfrm>
            <a:off x="76200" y="833596"/>
            <a:ext cx="7212106" cy="5343367"/>
          </a:xfrm>
        </p:spPr>
        <p:txBody>
          <a:bodyPr>
            <a:normAutofit fontScale="92500"/>
          </a:bodyPr>
          <a:lstStyle/>
          <a:p>
            <a:r>
              <a:rPr lang="en-US" dirty="0"/>
              <a:t>Better recruitment and retention</a:t>
            </a:r>
          </a:p>
          <a:p>
            <a:pPr lvl="2"/>
            <a:r>
              <a:rPr lang="en-US" dirty="0"/>
              <a:t>Patient-centric trials took just four months on average to recruit 100 participants—significantly less than the all-trials average of seven months</a:t>
            </a:r>
          </a:p>
          <a:p>
            <a:r>
              <a:rPr lang="en-US" dirty="0"/>
              <a:t>Better designs/better impact</a:t>
            </a:r>
          </a:p>
          <a:p>
            <a:pPr lvl="2"/>
            <a:r>
              <a:rPr lang="en-US" dirty="0"/>
              <a:t>Drugs developed with patient-centric trials had an 87% chance of being launched versus 68% for drugs that didn’t go through patient-centric trials only had a 68% chance of being launched.</a:t>
            </a:r>
          </a:p>
          <a:p>
            <a:r>
              <a:rPr lang="en-US" dirty="0"/>
              <a:t>Expected by funders, sponsors, patients groups.</a:t>
            </a:r>
          </a:p>
          <a:p>
            <a:pPr lvl="2"/>
            <a:endParaRPr lang="en-US" dirty="0"/>
          </a:p>
          <a:p>
            <a:endParaRPr lang="en-US" dirty="0"/>
          </a:p>
        </p:txBody>
      </p:sp>
      <p:pic>
        <p:nvPicPr>
          <p:cNvPr id="9" name="Picture 8">
            <a:extLst>
              <a:ext uri="{FF2B5EF4-FFF2-40B4-BE49-F238E27FC236}">
                <a16:creationId xmlns:a16="http://schemas.microsoft.com/office/drawing/2014/main" id="{1BA1F5AB-88F4-5408-53ED-77FDACF41515}"/>
              </a:ext>
            </a:extLst>
          </p:cNvPr>
          <p:cNvPicPr>
            <a:picLocks noChangeAspect="1"/>
          </p:cNvPicPr>
          <p:nvPr/>
        </p:nvPicPr>
        <p:blipFill rotWithShape="1">
          <a:blip r:embed="rId3"/>
          <a:srcRect t="22255" r="10555"/>
          <a:stretch/>
        </p:blipFill>
        <p:spPr>
          <a:xfrm>
            <a:off x="7551124" y="4698745"/>
            <a:ext cx="4011613" cy="1845630"/>
          </a:xfrm>
          <a:prstGeom prst="rect">
            <a:avLst/>
          </a:prstGeom>
        </p:spPr>
      </p:pic>
      <p:pic>
        <p:nvPicPr>
          <p:cNvPr id="11" name="Picture 10">
            <a:extLst>
              <a:ext uri="{FF2B5EF4-FFF2-40B4-BE49-F238E27FC236}">
                <a16:creationId xmlns:a16="http://schemas.microsoft.com/office/drawing/2014/main" id="{0361E29F-77BC-7CE2-1358-88A540F6E1FC}"/>
              </a:ext>
            </a:extLst>
          </p:cNvPr>
          <p:cNvPicPr>
            <a:picLocks noChangeAspect="1"/>
          </p:cNvPicPr>
          <p:nvPr/>
        </p:nvPicPr>
        <p:blipFill rotWithShape="1">
          <a:blip r:embed="rId4"/>
          <a:srcRect t="19681"/>
          <a:stretch/>
        </p:blipFill>
        <p:spPr>
          <a:xfrm>
            <a:off x="7288306" y="1180049"/>
            <a:ext cx="4065494" cy="2780585"/>
          </a:xfrm>
          <a:prstGeom prst="rect">
            <a:avLst/>
          </a:prstGeom>
        </p:spPr>
      </p:pic>
      <p:sp>
        <p:nvSpPr>
          <p:cNvPr id="4" name="TextBox 3">
            <a:extLst>
              <a:ext uri="{FF2B5EF4-FFF2-40B4-BE49-F238E27FC236}">
                <a16:creationId xmlns:a16="http://schemas.microsoft.com/office/drawing/2014/main" id="{2F464B74-743C-80D7-9B70-4BDDD78C5774}"/>
              </a:ext>
            </a:extLst>
          </p:cNvPr>
          <p:cNvSpPr txBox="1"/>
          <p:nvPr/>
        </p:nvSpPr>
        <p:spPr>
          <a:xfrm>
            <a:off x="7288307" y="4006952"/>
            <a:ext cx="4274430" cy="646331"/>
          </a:xfrm>
          <a:prstGeom prst="rect">
            <a:avLst/>
          </a:prstGeom>
          <a:noFill/>
        </p:spPr>
        <p:txBody>
          <a:bodyPr wrap="square" rtlCol="0">
            <a:spAutoFit/>
          </a:bodyPr>
          <a:lstStyle/>
          <a:p>
            <a:r>
              <a:rPr lang="en-US" dirty="0"/>
              <a:t>Phase II/III likelihood of launch for patient-centric versus all trials</a:t>
            </a:r>
          </a:p>
        </p:txBody>
      </p:sp>
      <p:sp>
        <p:nvSpPr>
          <p:cNvPr id="5" name="TextBox 4">
            <a:extLst>
              <a:ext uri="{FF2B5EF4-FFF2-40B4-BE49-F238E27FC236}">
                <a16:creationId xmlns:a16="http://schemas.microsoft.com/office/drawing/2014/main" id="{F4E4A580-2D57-1BB7-A923-B5436F1482C3}"/>
              </a:ext>
            </a:extLst>
          </p:cNvPr>
          <p:cNvSpPr txBox="1"/>
          <p:nvPr/>
        </p:nvSpPr>
        <p:spPr>
          <a:xfrm>
            <a:off x="7391400" y="510430"/>
            <a:ext cx="3962400" cy="646331"/>
          </a:xfrm>
          <a:prstGeom prst="rect">
            <a:avLst/>
          </a:prstGeom>
          <a:noFill/>
        </p:spPr>
        <p:txBody>
          <a:bodyPr wrap="square" rtlCol="0">
            <a:spAutoFit/>
          </a:bodyPr>
          <a:lstStyle/>
          <a:p>
            <a:r>
              <a:rPr lang="en-US" dirty="0"/>
              <a:t>Average time to enroll 100 patients</a:t>
            </a:r>
          </a:p>
          <a:p>
            <a:r>
              <a:rPr lang="en-US" dirty="0"/>
              <a:t>Patient centric versus all trials</a:t>
            </a:r>
          </a:p>
        </p:txBody>
      </p:sp>
    </p:spTree>
    <p:extLst>
      <p:ext uri="{BB962C8B-B14F-4D97-AF65-F5344CB8AC3E}">
        <p14:creationId xmlns:p14="http://schemas.microsoft.com/office/powerpoint/2010/main" val="57108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2"/>
          </p:nvPr>
        </p:nvSpPr>
        <p:spPr>
          <a:xfrm>
            <a:off x="10001151" y="5424438"/>
            <a:ext cx="361257" cy="365126"/>
          </a:xfrm>
        </p:spPr>
        <p:txBody>
          <a:bodyPr>
            <a:noAutofit/>
          </a:bodyPr>
          <a:lstStyle/>
          <a:p>
            <a:fld id="{CF21166E-D056-45CD-936B-BF19BC7089E0}" type="slidenum">
              <a:rPr lang="en-US" sz="1800" smtClean="0">
                <a:latin typeface="Calibri" panose="020F0502020204030204" pitchFamily="34" charset="0"/>
                <a:cs typeface="Calibri" panose="020F0502020204030204" pitchFamily="34" charset="0"/>
              </a:rPr>
              <a:pPr/>
              <a:t>6</a:t>
            </a:fld>
            <a:endParaRPr lang="en-US" sz="18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395C7A9-D325-4E75-B8CA-0674688E3BFE}"/>
              </a:ext>
            </a:extLst>
          </p:cNvPr>
          <p:cNvSpPr txBox="1"/>
          <p:nvPr/>
        </p:nvSpPr>
        <p:spPr>
          <a:xfrm>
            <a:off x="304800" y="147935"/>
            <a:ext cx="11693073" cy="461665"/>
          </a:xfrm>
          <a:prstGeom prst="rect">
            <a:avLst/>
          </a:prstGeom>
          <a:noFill/>
        </p:spPr>
        <p:txBody>
          <a:bodyPr wrap="none" rtlCol="0">
            <a:spAutoFit/>
          </a:bodyPr>
          <a:lstStyle/>
          <a:p>
            <a:r>
              <a:rPr lang="en-CA" sz="2400" b="1" dirty="0">
                <a:solidFill>
                  <a:srgbClr val="2F877F"/>
                </a:solidFill>
              </a:rPr>
              <a:t>The CCTG Strategic Plan Explicitly Acknowledges the Centrality of Patients to its Research</a:t>
            </a:r>
          </a:p>
        </p:txBody>
      </p:sp>
      <p:pic>
        <p:nvPicPr>
          <p:cNvPr id="6" name="Picture 5">
            <a:extLst>
              <a:ext uri="{FF2B5EF4-FFF2-40B4-BE49-F238E27FC236}">
                <a16:creationId xmlns:a16="http://schemas.microsoft.com/office/drawing/2014/main" id="{A6EC0208-E775-7984-8B8F-BFE26F2D6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200" y="892009"/>
            <a:ext cx="6553200" cy="3146591"/>
          </a:xfrm>
          <a:prstGeom prst="rect">
            <a:avLst/>
          </a:prstGeom>
        </p:spPr>
      </p:pic>
      <p:sp>
        <p:nvSpPr>
          <p:cNvPr id="7" name="TextBox 6">
            <a:extLst>
              <a:ext uri="{FF2B5EF4-FFF2-40B4-BE49-F238E27FC236}">
                <a16:creationId xmlns:a16="http://schemas.microsoft.com/office/drawing/2014/main" id="{EA96B7E0-1F6E-6C9E-8415-96FBB31BFFD5}"/>
              </a:ext>
            </a:extLst>
          </p:cNvPr>
          <p:cNvSpPr txBox="1"/>
          <p:nvPr/>
        </p:nvSpPr>
        <p:spPr>
          <a:xfrm>
            <a:off x="1008552" y="4325541"/>
            <a:ext cx="9964248" cy="1846659"/>
          </a:xfrm>
          <a:prstGeom prst="rect">
            <a:avLst/>
          </a:prstGeom>
          <a:solidFill>
            <a:srgbClr val="FAFCFC"/>
          </a:solidFill>
          <a:ln>
            <a:solidFill>
              <a:srgbClr val="2F877F"/>
            </a:solidFill>
          </a:ln>
          <a:effectLst>
            <a:outerShdw blurRad="50800" dist="38100" dir="2700000" algn="tl" rotWithShape="0">
              <a:prstClr val="black">
                <a:alpha val="40000"/>
              </a:prstClr>
            </a:outerShdw>
          </a:effectLst>
        </p:spPr>
        <p:txBody>
          <a:bodyPr wrap="square" rtlCol="0">
            <a:spAutoFit/>
          </a:bodyPr>
          <a:lstStyle/>
          <a:p>
            <a:pPr>
              <a:spcAft>
                <a:spcPts val="1200"/>
              </a:spcAft>
            </a:pPr>
            <a:r>
              <a:rPr lang="en-CA" sz="2400" b="1" dirty="0">
                <a:latin typeface="&amp;quot"/>
              </a:rPr>
              <a:t>“CCTG trials” </a:t>
            </a:r>
          </a:p>
          <a:p>
            <a:r>
              <a:rPr lang="en-CA" sz="2000" dirty="0"/>
              <a:t>• address questions important to researchers, clinicians </a:t>
            </a:r>
            <a:r>
              <a:rPr lang="en-CA" sz="2000" b="1" dirty="0">
                <a:highlight>
                  <a:srgbClr val="369A90"/>
                </a:highlight>
              </a:rPr>
              <a:t>and patients</a:t>
            </a:r>
            <a:r>
              <a:rPr lang="en-CA" sz="2000" dirty="0">
                <a:highlight>
                  <a:srgbClr val="369A90"/>
                </a:highlight>
              </a:rPr>
              <a:t>; </a:t>
            </a:r>
          </a:p>
          <a:p>
            <a:r>
              <a:rPr lang="en-CA" sz="2000" dirty="0"/>
              <a:t>• evaluate interventions that are innovative; have the potential to change clinical practice; </a:t>
            </a:r>
          </a:p>
          <a:p>
            <a:r>
              <a:rPr lang="en-CA" sz="2000" dirty="0"/>
              <a:t>• reflect an international caliber of science; and, </a:t>
            </a:r>
          </a:p>
          <a:p>
            <a:r>
              <a:rPr lang="en-CA" sz="2000" b="1" dirty="0"/>
              <a:t>• </a:t>
            </a:r>
            <a:r>
              <a:rPr lang="en-CA" sz="2000" b="1" dirty="0">
                <a:highlight>
                  <a:srgbClr val="369A90"/>
                </a:highlight>
              </a:rPr>
              <a:t>include patients as partners</a:t>
            </a:r>
            <a:r>
              <a:rPr lang="en-CA" sz="2000" dirty="0">
                <a:highlight>
                  <a:srgbClr val="369A90"/>
                </a:highlight>
              </a:rPr>
              <a:t>.” </a:t>
            </a:r>
            <a:endParaRPr lang="en-CA" sz="2000" i="1" dirty="0">
              <a:highlight>
                <a:srgbClr val="369A90"/>
              </a:highlight>
            </a:endParaRPr>
          </a:p>
        </p:txBody>
      </p:sp>
    </p:spTree>
    <p:extLst>
      <p:ext uri="{BB962C8B-B14F-4D97-AF65-F5344CB8AC3E}">
        <p14:creationId xmlns:p14="http://schemas.microsoft.com/office/powerpoint/2010/main" val="102737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202F989-EDCE-DB41-998F-A0B8CCDB6612}"/>
              </a:ext>
            </a:extLst>
          </p:cNvPr>
          <p:cNvGraphicFramePr>
            <a:graphicFrameLocks noGrp="1"/>
          </p:cNvGraphicFramePr>
          <p:nvPr>
            <p:extLst>
              <p:ext uri="{D42A27DB-BD31-4B8C-83A1-F6EECF244321}">
                <p14:modId xmlns:p14="http://schemas.microsoft.com/office/powerpoint/2010/main" val="3320000699"/>
              </p:ext>
            </p:extLst>
          </p:nvPr>
        </p:nvGraphicFramePr>
        <p:xfrm>
          <a:off x="279775" y="2674799"/>
          <a:ext cx="11503863" cy="457200"/>
        </p:xfrm>
        <a:graphic>
          <a:graphicData uri="http://schemas.openxmlformats.org/drawingml/2006/table">
            <a:tbl>
              <a:tblPr firstRow="1" bandRow="1">
                <a:tableStyleId>{5C22544A-7EE6-4342-B048-85BDC9FD1C3A}</a:tableStyleId>
              </a:tblPr>
              <a:tblGrid>
                <a:gridCol w="547803">
                  <a:extLst>
                    <a:ext uri="{9D8B030D-6E8A-4147-A177-3AD203B41FA5}">
                      <a16:colId xmlns:a16="http://schemas.microsoft.com/office/drawing/2014/main" val="492096574"/>
                    </a:ext>
                  </a:extLst>
                </a:gridCol>
                <a:gridCol w="547803">
                  <a:extLst>
                    <a:ext uri="{9D8B030D-6E8A-4147-A177-3AD203B41FA5}">
                      <a16:colId xmlns:a16="http://schemas.microsoft.com/office/drawing/2014/main" val="1136067996"/>
                    </a:ext>
                  </a:extLst>
                </a:gridCol>
                <a:gridCol w="547803">
                  <a:extLst>
                    <a:ext uri="{9D8B030D-6E8A-4147-A177-3AD203B41FA5}">
                      <a16:colId xmlns:a16="http://schemas.microsoft.com/office/drawing/2014/main" val="3248153622"/>
                    </a:ext>
                  </a:extLst>
                </a:gridCol>
                <a:gridCol w="547803">
                  <a:extLst>
                    <a:ext uri="{9D8B030D-6E8A-4147-A177-3AD203B41FA5}">
                      <a16:colId xmlns:a16="http://schemas.microsoft.com/office/drawing/2014/main" val="405083763"/>
                    </a:ext>
                  </a:extLst>
                </a:gridCol>
                <a:gridCol w="547803">
                  <a:extLst>
                    <a:ext uri="{9D8B030D-6E8A-4147-A177-3AD203B41FA5}">
                      <a16:colId xmlns:a16="http://schemas.microsoft.com/office/drawing/2014/main" val="3567901612"/>
                    </a:ext>
                  </a:extLst>
                </a:gridCol>
                <a:gridCol w="547803">
                  <a:extLst>
                    <a:ext uri="{9D8B030D-6E8A-4147-A177-3AD203B41FA5}">
                      <a16:colId xmlns:a16="http://schemas.microsoft.com/office/drawing/2014/main" val="1568026957"/>
                    </a:ext>
                  </a:extLst>
                </a:gridCol>
                <a:gridCol w="547803">
                  <a:extLst>
                    <a:ext uri="{9D8B030D-6E8A-4147-A177-3AD203B41FA5}">
                      <a16:colId xmlns:a16="http://schemas.microsoft.com/office/drawing/2014/main" val="3020434037"/>
                    </a:ext>
                  </a:extLst>
                </a:gridCol>
                <a:gridCol w="547803">
                  <a:extLst>
                    <a:ext uri="{9D8B030D-6E8A-4147-A177-3AD203B41FA5}">
                      <a16:colId xmlns:a16="http://schemas.microsoft.com/office/drawing/2014/main" val="659820063"/>
                    </a:ext>
                  </a:extLst>
                </a:gridCol>
                <a:gridCol w="547803">
                  <a:extLst>
                    <a:ext uri="{9D8B030D-6E8A-4147-A177-3AD203B41FA5}">
                      <a16:colId xmlns:a16="http://schemas.microsoft.com/office/drawing/2014/main" val="3954030393"/>
                    </a:ext>
                  </a:extLst>
                </a:gridCol>
                <a:gridCol w="547803">
                  <a:extLst>
                    <a:ext uri="{9D8B030D-6E8A-4147-A177-3AD203B41FA5}">
                      <a16:colId xmlns:a16="http://schemas.microsoft.com/office/drawing/2014/main" val="2087294398"/>
                    </a:ext>
                  </a:extLst>
                </a:gridCol>
                <a:gridCol w="547803">
                  <a:extLst>
                    <a:ext uri="{9D8B030D-6E8A-4147-A177-3AD203B41FA5}">
                      <a16:colId xmlns:a16="http://schemas.microsoft.com/office/drawing/2014/main" val="3583844255"/>
                    </a:ext>
                  </a:extLst>
                </a:gridCol>
                <a:gridCol w="547803">
                  <a:extLst>
                    <a:ext uri="{9D8B030D-6E8A-4147-A177-3AD203B41FA5}">
                      <a16:colId xmlns:a16="http://schemas.microsoft.com/office/drawing/2014/main" val="2875798033"/>
                    </a:ext>
                  </a:extLst>
                </a:gridCol>
                <a:gridCol w="547803">
                  <a:extLst>
                    <a:ext uri="{9D8B030D-6E8A-4147-A177-3AD203B41FA5}">
                      <a16:colId xmlns:a16="http://schemas.microsoft.com/office/drawing/2014/main" val="475593147"/>
                    </a:ext>
                  </a:extLst>
                </a:gridCol>
                <a:gridCol w="547803">
                  <a:extLst>
                    <a:ext uri="{9D8B030D-6E8A-4147-A177-3AD203B41FA5}">
                      <a16:colId xmlns:a16="http://schemas.microsoft.com/office/drawing/2014/main" val="1010723009"/>
                    </a:ext>
                  </a:extLst>
                </a:gridCol>
                <a:gridCol w="547803">
                  <a:extLst>
                    <a:ext uri="{9D8B030D-6E8A-4147-A177-3AD203B41FA5}">
                      <a16:colId xmlns:a16="http://schemas.microsoft.com/office/drawing/2014/main" val="918988009"/>
                    </a:ext>
                  </a:extLst>
                </a:gridCol>
                <a:gridCol w="547803">
                  <a:extLst>
                    <a:ext uri="{9D8B030D-6E8A-4147-A177-3AD203B41FA5}">
                      <a16:colId xmlns:a16="http://schemas.microsoft.com/office/drawing/2014/main" val="1266746479"/>
                    </a:ext>
                  </a:extLst>
                </a:gridCol>
                <a:gridCol w="547803">
                  <a:extLst>
                    <a:ext uri="{9D8B030D-6E8A-4147-A177-3AD203B41FA5}">
                      <a16:colId xmlns:a16="http://schemas.microsoft.com/office/drawing/2014/main" val="3564863480"/>
                    </a:ext>
                  </a:extLst>
                </a:gridCol>
                <a:gridCol w="547803">
                  <a:extLst>
                    <a:ext uri="{9D8B030D-6E8A-4147-A177-3AD203B41FA5}">
                      <a16:colId xmlns:a16="http://schemas.microsoft.com/office/drawing/2014/main" val="2978466600"/>
                    </a:ext>
                  </a:extLst>
                </a:gridCol>
                <a:gridCol w="547803">
                  <a:extLst>
                    <a:ext uri="{9D8B030D-6E8A-4147-A177-3AD203B41FA5}">
                      <a16:colId xmlns:a16="http://schemas.microsoft.com/office/drawing/2014/main" val="1043609358"/>
                    </a:ext>
                  </a:extLst>
                </a:gridCol>
                <a:gridCol w="547803">
                  <a:extLst>
                    <a:ext uri="{9D8B030D-6E8A-4147-A177-3AD203B41FA5}">
                      <a16:colId xmlns:a16="http://schemas.microsoft.com/office/drawing/2014/main" val="1179526069"/>
                    </a:ext>
                  </a:extLst>
                </a:gridCol>
                <a:gridCol w="547803">
                  <a:extLst>
                    <a:ext uri="{9D8B030D-6E8A-4147-A177-3AD203B41FA5}">
                      <a16:colId xmlns:a16="http://schemas.microsoft.com/office/drawing/2014/main" val="2006009713"/>
                    </a:ext>
                  </a:extLst>
                </a:gridCol>
              </a:tblGrid>
              <a:tr h="457200">
                <a:tc>
                  <a:txBody>
                    <a:bodyPr/>
                    <a:lstStyle/>
                    <a:p>
                      <a:pPr algn="ctr"/>
                      <a:r>
                        <a:rPr lang="en-CA" sz="1300" b="0" dirty="0">
                          <a:latin typeface="Calibri" panose="020F0502020204030204" pitchFamily="34" charset="0"/>
                          <a:cs typeface="Calibri" panose="020F0502020204030204" pitchFamily="34" charset="0"/>
                        </a:rPr>
                        <a:t>1980</a:t>
                      </a:r>
                    </a:p>
                  </a:txBody>
                  <a:tcPr anchor="ctr"/>
                </a:tc>
                <a:tc>
                  <a:txBody>
                    <a:bodyPr/>
                    <a:lstStyle/>
                    <a:p>
                      <a:pPr algn="ctr"/>
                      <a:r>
                        <a:rPr lang="en-CA" sz="1300" b="0" dirty="0">
                          <a:latin typeface="Calibri" panose="020F0502020204030204" pitchFamily="34" charset="0"/>
                          <a:cs typeface="Calibri" panose="020F0502020204030204" pitchFamily="34" charset="0"/>
                        </a:rPr>
                        <a:t>1982</a:t>
                      </a:r>
                    </a:p>
                  </a:txBody>
                  <a:tcPr anchor="ctr"/>
                </a:tc>
                <a:tc>
                  <a:txBody>
                    <a:bodyPr/>
                    <a:lstStyle/>
                    <a:p>
                      <a:pPr algn="ctr"/>
                      <a:r>
                        <a:rPr lang="en-CA" sz="1300" b="0" dirty="0">
                          <a:latin typeface="Calibri" panose="020F0502020204030204" pitchFamily="34" charset="0"/>
                          <a:cs typeface="Calibri" panose="020F0502020204030204" pitchFamily="34" charset="0"/>
                        </a:rPr>
                        <a:t>1988</a:t>
                      </a:r>
                    </a:p>
                  </a:txBody>
                  <a:tcPr anchor="ctr"/>
                </a:tc>
                <a:tc>
                  <a:txBody>
                    <a:bodyPr/>
                    <a:lstStyle/>
                    <a:p>
                      <a:pPr algn="ctr"/>
                      <a:r>
                        <a:rPr lang="en-CA" sz="1300" b="0" dirty="0">
                          <a:latin typeface="Calibri" panose="020F0502020204030204" pitchFamily="34" charset="0"/>
                          <a:cs typeface="Calibri" panose="020F0502020204030204" pitchFamily="34" charset="0"/>
                        </a:rPr>
                        <a:t>1990</a:t>
                      </a:r>
                    </a:p>
                  </a:txBody>
                  <a:tcPr anchor="ctr"/>
                </a:tc>
                <a:tc>
                  <a:txBody>
                    <a:bodyPr/>
                    <a:lstStyle/>
                    <a:p>
                      <a:pPr algn="ctr"/>
                      <a:r>
                        <a:rPr lang="en-CA" sz="1300" b="0" dirty="0">
                          <a:latin typeface="Calibri" panose="020F0502020204030204" pitchFamily="34" charset="0"/>
                          <a:cs typeface="Calibri" panose="020F0502020204030204" pitchFamily="34" charset="0"/>
                        </a:rPr>
                        <a:t>1994</a:t>
                      </a:r>
                    </a:p>
                  </a:txBody>
                  <a:tcPr anchor="ctr"/>
                </a:tc>
                <a:tc>
                  <a:txBody>
                    <a:bodyPr/>
                    <a:lstStyle/>
                    <a:p>
                      <a:pPr algn="ctr"/>
                      <a:r>
                        <a:rPr lang="en-CA" sz="1300" b="0" dirty="0">
                          <a:latin typeface="Calibri" panose="020F0502020204030204" pitchFamily="34" charset="0"/>
                          <a:cs typeface="Calibri" panose="020F0502020204030204" pitchFamily="34" charset="0"/>
                        </a:rPr>
                        <a:t>1994</a:t>
                      </a:r>
                    </a:p>
                  </a:txBody>
                  <a:tcPr anchor="ctr"/>
                </a:tc>
                <a:tc>
                  <a:txBody>
                    <a:bodyPr/>
                    <a:lstStyle/>
                    <a:p>
                      <a:pPr algn="ctr"/>
                      <a:r>
                        <a:rPr lang="en-CA" sz="1300" b="0" dirty="0">
                          <a:latin typeface="Calibri" panose="020F0502020204030204" pitchFamily="34" charset="0"/>
                          <a:cs typeface="Calibri" panose="020F0502020204030204" pitchFamily="34" charset="0"/>
                        </a:rPr>
                        <a:t>1996</a:t>
                      </a:r>
                    </a:p>
                  </a:txBody>
                  <a:tcPr anchor="ctr"/>
                </a:tc>
                <a:tc>
                  <a:txBody>
                    <a:bodyPr/>
                    <a:lstStyle/>
                    <a:p>
                      <a:pPr algn="ctr"/>
                      <a:r>
                        <a:rPr lang="en-CA" sz="1300" b="0" dirty="0">
                          <a:latin typeface="Calibri" panose="020F0502020204030204" pitchFamily="34" charset="0"/>
                          <a:cs typeface="Calibri" panose="020F0502020204030204" pitchFamily="34" charset="0"/>
                        </a:rPr>
                        <a:t>1998</a:t>
                      </a:r>
                    </a:p>
                  </a:txBody>
                  <a:tcPr anchor="ctr"/>
                </a:tc>
                <a:tc>
                  <a:txBody>
                    <a:bodyPr/>
                    <a:lstStyle/>
                    <a:p>
                      <a:pPr algn="ctr"/>
                      <a:r>
                        <a:rPr lang="en-CA" sz="1300" b="0" dirty="0">
                          <a:latin typeface="Calibri" panose="020F0502020204030204" pitchFamily="34" charset="0"/>
                          <a:cs typeface="Calibri" panose="020F0502020204030204" pitchFamily="34" charset="0"/>
                        </a:rPr>
                        <a:t>2000</a:t>
                      </a:r>
                    </a:p>
                  </a:txBody>
                  <a:tcPr anchor="ctr"/>
                </a:tc>
                <a:tc>
                  <a:txBody>
                    <a:bodyPr/>
                    <a:lstStyle/>
                    <a:p>
                      <a:pPr algn="ctr"/>
                      <a:r>
                        <a:rPr lang="en-CA" sz="1300" b="0" dirty="0">
                          <a:latin typeface="Calibri" panose="020F0502020204030204" pitchFamily="34" charset="0"/>
                          <a:cs typeface="Calibri" panose="020F0502020204030204" pitchFamily="34" charset="0"/>
                        </a:rPr>
                        <a:t>2002</a:t>
                      </a:r>
                    </a:p>
                  </a:txBody>
                  <a:tcPr anchor="ctr"/>
                </a:tc>
                <a:tc>
                  <a:txBody>
                    <a:bodyPr/>
                    <a:lstStyle/>
                    <a:p>
                      <a:pPr algn="ctr"/>
                      <a:r>
                        <a:rPr lang="en-CA" sz="1300" b="0" dirty="0">
                          <a:latin typeface="Calibri" panose="020F0502020204030204" pitchFamily="34" charset="0"/>
                          <a:cs typeface="Calibri" panose="020F0502020204030204" pitchFamily="34" charset="0"/>
                        </a:rPr>
                        <a:t>2004</a:t>
                      </a:r>
                    </a:p>
                  </a:txBody>
                  <a:tcPr anchor="ctr"/>
                </a:tc>
                <a:tc>
                  <a:txBody>
                    <a:bodyPr/>
                    <a:lstStyle/>
                    <a:p>
                      <a:pPr algn="ctr"/>
                      <a:r>
                        <a:rPr lang="en-CA" sz="1300" b="0" dirty="0">
                          <a:latin typeface="Calibri" panose="020F0502020204030204" pitchFamily="34" charset="0"/>
                          <a:cs typeface="Calibri" panose="020F0502020204030204" pitchFamily="34" charset="0"/>
                        </a:rPr>
                        <a:t>2006</a:t>
                      </a:r>
                    </a:p>
                  </a:txBody>
                  <a:tcPr anchor="ctr"/>
                </a:tc>
                <a:tc>
                  <a:txBody>
                    <a:bodyPr/>
                    <a:lstStyle/>
                    <a:p>
                      <a:pPr algn="ctr"/>
                      <a:r>
                        <a:rPr lang="en-CA" sz="1300" b="0" dirty="0">
                          <a:latin typeface="Calibri" panose="020F0502020204030204" pitchFamily="34" charset="0"/>
                          <a:cs typeface="Calibri" panose="020F0502020204030204" pitchFamily="34" charset="0"/>
                        </a:rPr>
                        <a:t>2008</a:t>
                      </a:r>
                    </a:p>
                  </a:txBody>
                  <a:tcPr anchor="ctr"/>
                </a:tc>
                <a:tc>
                  <a:txBody>
                    <a:bodyPr/>
                    <a:lstStyle/>
                    <a:p>
                      <a:pPr algn="ctr"/>
                      <a:r>
                        <a:rPr lang="en-CA" sz="1300" b="0" dirty="0">
                          <a:latin typeface="Calibri" panose="020F0502020204030204" pitchFamily="34" charset="0"/>
                          <a:cs typeface="Calibri" panose="020F0502020204030204" pitchFamily="34" charset="0"/>
                        </a:rPr>
                        <a:t>2010</a:t>
                      </a:r>
                    </a:p>
                  </a:txBody>
                  <a:tcPr anchor="ctr"/>
                </a:tc>
                <a:tc>
                  <a:txBody>
                    <a:bodyPr/>
                    <a:lstStyle/>
                    <a:p>
                      <a:pPr algn="ctr"/>
                      <a:r>
                        <a:rPr lang="en-CA" sz="1300" b="0" dirty="0">
                          <a:latin typeface="Calibri" panose="020F0502020204030204" pitchFamily="34" charset="0"/>
                          <a:cs typeface="Calibri" panose="020F0502020204030204" pitchFamily="34" charset="0"/>
                        </a:rPr>
                        <a:t>2012</a:t>
                      </a:r>
                    </a:p>
                  </a:txBody>
                  <a:tcPr anchor="ctr"/>
                </a:tc>
                <a:tc>
                  <a:txBody>
                    <a:bodyPr/>
                    <a:lstStyle/>
                    <a:p>
                      <a:pPr algn="ctr"/>
                      <a:r>
                        <a:rPr lang="en-CA" sz="1300" b="0" dirty="0">
                          <a:latin typeface="Calibri" panose="020F0502020204030204" pitchFamily="34" charset="0"/>
                          <a:cs typeface="Calibri" panose="020F0502020204030204" pitchFamily="34" charset="0"/>
                        </a:rPr>
                        <a:t>2014</a:t>
                      </a:r>
                    </a:p>
                  </a:txBody>
                  <a:tcPr anchor="ctr"/>
                </a:tc>
                <a:tc>
                  <a:txBody>
                    <a:bodyPr/>
                    <a:lstStyle/>
                    <a:p>
                      <a:pPr algn="ctr"/>
                      <a:r>
                        <a:rPr lang="en-CA" sz="1300" b="0" dirty="0">
                          <a:latin typeface="Calibri" panose="020F0502020204030204" pitchFamily="34" charset="0"/>
                          <a:cs typeface="Calibri" panose="020F0502020204030204" pitchFamily="34" charset="0"/>
                        </a:rPr>
                        <a:t>2016</a:t>
                      </a:r>
                    </a:p>
                  </a:txBody>
                  <a:tcPr anchor="ctr"/>
                </a:tc>
                <a:tc>
                  <a:txBody>
                    <a:bodyPr/>
                    <a:lstStyle/>
                    <a:p>
                      <a:pPr algn="ctr"/>
                      <a:r>
                        <a:rPr lang="en-CA" sz="1300" b="0" dirty="0">
                          <a:latin typeface="Calibri" panose="020F0502020204030204" pitchFamily="34" charset="0"/>
                          <a:cs typeface="Calibri" panose="020F0502020204030204" pitchFamily="34" charset="0"/>
                        </a:rPr>
                        <a:t>2018</a:t>
                      </a:r>
                    </a:p>
                  </a:txBody>
                  <a:tcPr anchor="ctr"/>
                </a:tc>
                <a:tc>
                  <a:txBody>
                    <a:bodyPr/>
                    <a:lstStyle/>
                    <a:p>
                      <a:pPr algn="ctr"/>
                      <a:r>
                        <a:rPr lang="en-CA" sz="1300" b="0" dirty="0">
                          <a:latin typeface="Calibri" panose="020F0502020204030204" pitchFamily="34" charset="0"/>
                          <a:cs typeface="Calibri" panose="020F0502020204030204" pitchFamily="34" charset="0"/>
                        </a:rPr>
                        <a:t>2020</a:t>
                      </a:r>
                    </a:p>
                  </a:txBody>
                  <a:tcPr anchor="ctr"/>
                </a:tc>
                <a:tc>
                  <a:txBody>
                    <a:bodyPr/>
                    <a:lstStyle/>
                    <a:p>
                      <a:pPr algn="ctr"/>
                      <a:r>
                        <a:rPr lang="en-CA" sz="1300" b="0" dirty="0">
                          <a:latin typeface="Calibri" panose="020F0502020204030204" pitchFamily="34" charset="0"/>
                          <a:cs typeface="Calibri" panose="020F0502020204030204" pitchFamily="34" charset="0"/>
                        </a:rPr>
                        <a:t>2220</a:t>
                      </a:r>
                    </a:p>
                  </a:txBody>
                  <a:tcPr anchor="ctr"/>
                </a:tc>
                <a:tc>
                  <a:txBody>
                    <a:bodyPr/>
                    <a:lstStyle/>
                    <a:p>
                      <a:pPr algn="ctr"/>
                      <a:r>
                        <a:rPr lang="en-CA" sz="1300" b="0" dirty="0">
                          <a:latin typeface="Calibri" panose="020F0502020204030204" pitchFamily="34" charset="0"/>
                          <a:cs typeface="Calibri" panose="020F0502020204030204" pitchFamily="34" charset="0"/>
                        </a:rPr>
                        <a:t>2024</a:t>
                      </a:r>
                    </a:p>
                  </a:txBody>
                  <a:tcPr anchor="ctr"/>
                </a:tc>
                <a:extLst>
                  <a:ext uri="{0D108BD9-81ED-4DB2-BD59-A6C34878D82A}">
                    <a16:rowId xmlns:a16="http://schemas.microsoft.com/office/drawing/2014/main" val="1439380432"/>
                  </a:ext>
                </a:extLst>
              </a:tr>
            </a:tbl>
          </a:graphicData>
        </a:graphic>
      </p:graphicFrame>
      <p:sp>
        <p:nvSpPr>
          <p:cNvPr id="7" name="TextBox 6">
            <a:extLst>
              <a:ext uri="{FF2B5EF4-FFF2-40B4-BE49-F238E27FC236}">
                <a16:creationId xmlns:a16="http://schemas.microsoft.com/office/drawing/2014/main" id="{C74725E1-D017-0642-A415-1B70EC0C2EBB}"/>
              </a:ext>
            </a:extLst>
          </p:cNvPr>
          <p:cNvSpPr txBox="1"/>
          <p:nvPr/>
        </p:nvSpPr>
        <p:spPr>
          <a:xfrm>
            <a:off x="20199" y="1758370"/>
            <a:ext cx="1197403" cy="584775"/>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377">
              <a:defRPr/>
            </a:pPr>
            <a:r>
              <a:rPr lang="en-CA" sz="1600" dirty="0">
                <a:solidFill>
                  <a:srgbClr val="000000"/>
                </a:solidFill>
                <a:latin typeface="Calibri" panose="020F0502020204030204" pitchFamily="34" charset="0"/>
                <a:cs typeface="Calibri" panose="020F0502020204030204" pitchFamily="34" charset="0"/>
              </a:rPr>
              <a:t>Group </a:t>
            </a:r>
          </a:p>
          <a:p>
            <a:pPr algn="ctr" defTabSz="914377">
              <a:defRPr/>
            </a:pPr>
            <a:r>
              <a:rPr lang="en-CA" sz="1600" dirty="0">
                <a:solidFill>
                  <a:srgbClr val="000000"/>
                </a:solidFill>
                <a:latin typeface="Calibri" panose="020F0502020204030204" pitchFamily="34" charset="0"/>
                <a:cs typeface="Calibri" panose="020F0502020204030204" pitchFamily="34" charset="0"/>
              </a:rPr>
              <a:t>Established</a:t>
            </a:r>
          </a:p>
        </p:txBody>
      </p:sp>
      <p:sp>
        <p:nvSpPr>
          <p:cNvPr id="8" name="TextBox 7">
            <a:extLst>
              <a:ext uri="{FF2B5EF4-FFF2-40B4-BE49-F238E27FC236}">
                <a16:creationId xmlns:a16="http://schemas.microsoft.com/office/drawing/2014/main" id="{CD098495-3767-174D-9D18-31B503DD8144}"/>
              </a:ext>
            </a:extLst>
          </p:cNvPr>
          <p:cNvSpPr txBox="1"/>
          <p:nvPr/>
        </p:nvSpPr>
        <p:spPr>
          <a:xfrm>
            <a:off x="426557" y="3387760"/>
            <a:ext cx="1383264" cy="369332"/>
          </a:xfrm>
          <a:prstGeom prst="rect">
            <a:avLst/>
          </a:prstGeom>
          <a:ln w="6350"/>
        </p:spPr>
        <p:style>
          <a:lnRef idx="2">
            <a:schemeClr val="accent1"/>
          </a:lnRef>
          <a:fillRef idx="1">
            <a:schemeClr val="lt1"/>
          </a:fillRef>
          <a:effectRef idx="0">
            <a:schemeClr val="accent1"/>
          </a:effectRef>
          <a:fontRef idx="minor">
            <a:schemeClr val="dk1"/>
          </a:fontRef>
        </p:style>
        <p:txBody>
          <a:bodyPr wrap="none" rtlCol="0">
            <a:spAutoFit/>
          </a:bodyPr>
          <a:lstStyle/>
          <a:p>
            <a:pPr algn="ctr" defTabSz="914377">
              <a:defRPr/>
            </a:pPr>
            <a:r>
              <a:rPr lang="en-CA" dirty="0">
                <a:solidFill>
                  <a:srgbClr val="000000"/>
                </a:solidFill>
                <a:latin typeface="Calibri" panose="020F0502020204030204" pitchFamily="34" charset="0"/>
                <a:cs typeface="Calibri" panose="020F0502020204030204" pitchFamily="34" charset="0"/>
              </a:rPr>
              <a:t>IND Program</a:t>
            </a:r>
          </a:p>
        </p:txBody>
      </p:sp>
      <p:pic>
        <p:nvPicPr>
          <p:cNvPr id="15" name="Picture 4" descr="Dr. Joseph Pater, VP, Clinical &amp; Translational Research">
            <a:extLst>
              <a:ext uri="{FF2B5EF4-FFF2-40B4-BE49-F238E27FC236}">
                <a16:creationId xmlns:a16="http://schemas.microsoft.com/office/drawing/2014/main" id="{DEF16B24-6BE1-6C44-BF80-ADB4DA237CD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0" r="24692"/>
          <a:stretch/>
        </p:blipFill>
        <p:spPr bwMode="auto">
          <a:xfrm>
            <a:off x="131491" y="740702"/>
            <a:ext cx="915419" cy="959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E EISENHAUER">
            <a:extLst>
              <a:ext uri="{FF2B5EF4-FFF2-40B4-BE49-F238E27FC236}">
                <a16:creationId xmlns:a16="http://schemas.microsoft.com/office/drawing/2014/main" id="{69911B2B-9A31-7B47-A7C4-A08622374E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75" t="10079" r="12825" b="33473"/>
          <a:stretch/>
        </p:blipFill>
        <p:spPr bwMode="auto">
          <a:xfrm>
            <a:off x="699565" y="3797557"/>
            <a:ext cx="900636" cy="1008713"/>
          </a:xfrm>
          <a:prstGeom prst="rect">
            <a:avLst/>
          </a:prstGeom>
          <a:noFill/>
          <a:extLst>
            <a:ext uri="{909E8E84-426E-40DD-AFC4-6F175D3DCCD1}">
              <a14:hiddenFill xmlns:a14="http://schemas.microsoft.com/office/drawing/2010/main">
                <a:solidFill>
                  <a:srgbClr val="FFFFFF"/>
                </a:solidFill>
              </a14:hiddenFill>
            </a:ext>
          </a:extLst>
        </p:spPr>
      </p:pic>
      <p:sp>
        <p:nvSpPr>
          <p:cNvPr id="19" name="Down Arrow 18">
            <a:extLst>
              <a:ext uri="{FF2B5EF4-FFF2-40B4-BE49-F238E27FC236}">
                <a16:creationId xmlns:a16="http://schemas.microsoft.com/office/drawing/2014/main" id="{4729E68F-81E5-1E4B-A119-0685223A0917}"/>
              </a:ext>
            </a:extLst>
          </p:cNvPr>
          <p:cNvSpPr/>
          <p:nvPr/>
        </p:nvSpPr>
        <p:spPr>
          <a:xfrm>
            <a:off x="527381" y="2405393"/>
            <a:ext cx="172291" cy="24003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FFFFF"/>
              </a:solidFill>
              <a:latin typeface="Franklin Gothic Book"/>
            </a:endParaRPr>
          </a:p>
        </p:txBody>
      </p:sp>
      <p:sp>
        <p:nvSpPr>
          <p:cNvPr id="30" name="TextBox 29">
            <a:extLst>
              <a:ext uri="{FF2B5EF4-FFF2-40B4-BE49-F238E27FC236}">
                <a16:creationId xmlns:a16="http://schemas.microsoft.com/office/drawing/2014/main" id="{7251C2D9-9273-4F06-AB46-7C6877C68045}"/>
              </a:ext>
            </a:extLst>
          </p:cNvPr>
          <p:cNvSpPr txBox="1"/>
          <p:nvPr/>
        </p:nvSpPr>
        <p:spPr>
          <a:xfrm>
            <a:off x="1528527" y="1528881"/>
            <a:ext cx="3334845" cy="830997"/>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377">
              <a:defRPr/>
            </a:pPr>
            <a:r>
              <a:rPr lang="en-CA" sz="2400">
                <a:solidFill>
                  <a:srgbClr val="000000"/>
                </a:solidFill>
                <a:latin typeface="Calibri" panose="020F0502020204030204" pitchFamily="34" charset="0"/>
                <a:cs typeface="Calibri" panose="020F0502020204030204" pitchFamily="34" charset="0"/>
              </a:rPr>
              <a:t>Patient </a:t>
            </a:r>
            <a:r>
              <a:rPr lang="en-CA" sz="2400" dirty="0">
                <a:solidFill>
                  <a:srgbClr val="000000"/>
                </a:solidFill>
                <a:latin typeface="Calibri" panose="020F0502020204030204" pitchFamily="34" charset="0"/>
                <a:cs typeface="Calibri" panose="020F0502020204030204" pitchFamily="34" charset="0"/>
              </a:rPr>
              <a:t>Representative Committee</a:t>
            </a:r>
          </a:p>
        </p:txBody>
      </p:sp>
      <p:sp>
        <p:nvSpPr>
          <p:cNvPr id="32" name="Title 1">
            <a:extLst>
              <a:ext uri="{FF2B5EF4-FFF2-40B4-BE49-F238E27FC236}">
                <a16:creationId xmlns:a16="http://schemas.microsoft.com/office/drawing/2014/main" id="{7D03D089-C5D7-4C61-A09D-FE1032B5BC57}"/>
              </a:ext>
            </a:extLst>
          </p:cNvPr>
          <p:cNvSpPr txBox="1">
            <a:spLocks/>
          </p:cNvSpPr>
          <p:nvPr/>
        </p:nvSpPr>
        <p:spPr>
          <a:xfrm>
            <a:off x="431371" y="441961"/>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defTabSz="914377">
              <a:defRPr/>
            </a:pPr>
            <a:r>
              <a:rPr lang="en-CA" dirty="0"/>
              <a:t>CCTG Patient Representative Committee has Contributed to CCTG Research since 1990s</a:t>
            </a:r>
          </a:p>
        </p:txBody>
      </p:sp>
      <p:sp>
        <p:nvSpPr>
          <p:cNvPr id="2" name="Down Arrow 18">
            <a:extLst>
              <a:ext uri="{FF2B5EF4-FFF2-40B4-BE49-F238E27FC236}">
                <a16:creationId xmlns:a16="http://schemas.microsoft.com/office/drawing/2014/main" id="{1FD733A7-F777-058F-B8A9-BF878E285EF1}"/>
              </a:ext>
            </a:extLst>
          </p:cNvPr>
          <p:cNvSpPr/>
          <p:nvPr/>
        </p:nvSpPr>
        <p:spPr>
          <a:xfrm rot="10800000">
            <a:off x="1027164" y="3125481"/>
            <a:ext cx="172291" cy="24003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FFFFF"/>
              </a:solidFill>
              <a:latin typeface="Franklin Gothic Book"/>
            </a:endParaRPr>
          </a:p>
        </p:txBody>
      </p:sp>
      <p:sp>
        <p:nvSpPr>
          <p:cNvPr id="3" name="Down Arrow 18">
            <a:extLst>
              <a:ext uri="{FF2B5EF4-FFF2-40B4-BE49-F238E27FC236}">
                <a16:creationId xmlns:a16="http://schemas.microsoft.com/office/drawing/2014/main" id="{2A4A4E0D-20EB-7E8B-9B03-74ED65597074}"/>
              </a:ext>
            </a:extLst>
          </p:cNvPr>
          <p:cNvSpPr/>
          <p:nvPr/>
        </p:nvSpPr>
        <p:spPr>
          <a:xfrm>
            <a:off x="3023659" y="2412899"/>
            <a:ext cx="172291" cy="24003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FFFFF"/>
              </a:solidFill>
              <a:latin typeface="Franklin Gothic Book"/>
            </a:endParaRPr>
          </a:p>
        </p:txBody>
      </p:sp>
      <p:graphicFrame>
        <p:nvGraphicFramePr>
          <p:cNvPr id="4" name="Diagram 3">
            <a:extLst>
              <a:ext uri="{FF2B5EF4-FFF2-40B4-BE49-F238E27FC236}">
                <a16:creationId xmlns:a16="http://schemas.microsoft.com/office/drawing/2014/main" id="{5D474FD4-8213-7193-65C3-963D6C8C0EE0}"/>
              </a:ext>
            </a:extLst>
          </p:cNvPr>
          <p:cNvGraphicFramePr/>
          <p:nvPr/>
        </p:nvGraphicFramePr>
        <p:xfrm>
          <a:off x="3632629" y="3302928"/>
          <a:ext cx="8128000" cy="34864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a:extLst>
              <a:ext uri="{FF2B5EF4-FFF2-40B4-BE49-F238E27FC236}">
                <a16:creationId xmlns:a16="http://schemas.microsoft.com/office/drawing/2014/main" id="{811E7531-8298-FE27-BFD0-B4CA292FDBF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9336"/>
          <a:stretch/>
        </p:blipFill>
        <p:spPr>
          <a:xfrm>
            <a:off x="4666246" y="914401"/>
            <a:ext cx="373166" cy="843970"/>
          </a:xfrm>
          <a:prstGeom prst="rect">
            <a:avLst/>
          </a:prstGeom>
          <a:effectLst/>
        </p:spPr>
      </p:pic>
      <p:pic>
        <p:nvPicPr>
          <p:cNvPr id="9" name="Picture 8">
            <a:extLst>
              <a:ext uri="{FF2B5EF4-FFF2-40B4-BE49-F238E27FC236}">
                <a16:creationId xmlns:a16="http://schemas.microsoft.com/office/drawing/2014/main" id="{A2A63B2B-43E7-0746-FE9A-20C1294214C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9336"/>
          <a:stretch/>
        </p:blipFill>
        <p:spPr>
          <a:xfrm>
            <a:off x="5486400" y="3475690"/>
            <a:ext cx="373166" cy="843970"/>
          </a:xfrm>
          <a:prstGeom prst="rect">
            <a:avLst/>
          </a:prstGeom>
          <a:effectLst/>
        </p:spPr>
      </p:pic>
      <p:pic>
        <p:nvPicPr>
          <p:cNvPr id="10" name="Picture 9">
            <a:extLst>
              <a:ext uri="{FF2B5EF4-FFF2-40B4-BE49-F238E27FC236}">
                <a16:creationId xmlns:a16="http://schemas.microsoft.com/office/drawing/2014/main" id="{4F006E3D-648E-8395-360B-57E337A539E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9336"/>
          <a:stretch/>
        </p:blipFill>
        <p:spPr>
          <a:xfrm>
            <a:off x="8436931" y="3407022"/>
            <a:ext cx="373166" cy="843970"/>
          </a:xfrm>
          <a:prstGeom prst="rect">
            <a:avLst/>
          </a:prstGeom>
          <a:effectLst/>
        </p:spPr>
      </p:pic>
      <p:pic>
        <p:nvPicPr>
          <p:cNvPr id="11" name="Picture 10">
            <a:extLst>
              <a:ext uri="{FF2B5EF4-FFF2-40B4-BE49-F238E27FC236}">
                <a16:creationId xmlns:a16="http://schemas.microsoft.com/office/drawing/2014/main" id="{F80E68EC-7BFF-5F15-8C9F-193ADBF3806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9336"/>
          <a:stretch/>
        </p:blipFill>
        <p:spPr>
          <a:xfrm>
            <a:off x="8589331" y="3559422"/>
            <a:ext cx="373166" cy="843970"/>
          </a:xfrm>
          <a:prstGeom prst="rect">
            <a:avLst/>
          </a:prstGeom>
          <a:effectLst/>
        </p:spPr>
      </p:pic>
      <p:pic>
        <p:nvPicPr>
          <p:cNvPr id="12" name="Picture 11">
            <a:extLst>
              <a:ext uri="{FF2B5EF4-FFF2-40B4-BE49-F238E27FC236}">
                <a16:creationId xmlns:a16="http://schemas.microsoft.com/office/drawing/2014/main" id="{F9818B2A-4865-A586-BADF-FCA9067AF01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9336"/>
          <a:stretch/>
        </p:blipFill>
        <p:spPr>
          <a:xfrm>
            <a:off x="11243271" y="3387760"/>
            <a:ext cx="373166" cy="843970"/>
          </a:xfrm>
          <a:prstGeom prst="rect">
            <a:avLst/>
          </a:prstGeom>
          <a:effectLst/>
        </p:spPr>
      </p:pic>
    </p:spTree>
    <p:extLst>
      <p:ext uri="{BB962C8B-B14F-4D97-AF65-F5344CB8AC3E}">
        <p14:creationId xmlns:p14="http://schemas.microsoft.com/office/powerpoint/2010/main" val="68115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4F42-9FD9-54D0-191B-8A55491AFDC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099174D-9144-236F-47C5-87364FF3B8EE}"/>
              </a:ext>
            </a:extLst>
          </p:cNvPr>
          <p:cNvCxnSpPr>
            <a:cxnSpLocks/>
            <a:endCxn id="9" idx="1"/>
          </p:cNvCxnSpPr>
          <p:nvPr/>
        </p:nvCxnSpPr>
        <p:spPr>
          <a:xfrm>
            <a:off x="5488951" y="4927188"/>
            <a:ext cx="3614366" cy="163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5BF9AC-20CD-F58E-212B-651C52805FE0}"/>
              </a:ext>
            </a:extLst>
          </p:cNvPr>
          <p:cNvCxnSpPr>
            <a:cxnSpLocks/>
          </p:cNvCxnSpPr>
          <p:nvPr/>
        </p:nvCxnSpPr>
        <p:spPr>
          <a:xfrm>
            <a:off x="5341332" y="2892021"/>
            <a:ext cx="3237917" cy="5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ounded Rectangle 4">
            <a:extLst>
              <a:ext uri="{FF2B5EF4-FFF2-40B4-BE49-F238E27FC236}">
                <a16:creationId xmlns:a16="http://schemas.microsoft.com/office/drawing/2014/main" id="{BE2A7B51-31F1-84CB-7565-D268B4C33D98}"/>
              </a:ext>
            </a:extLst>
          </p:cNvPr>
          <p:cNvSpPr/>
          <p:nvPr/>
        </p:nvSpPr>
        <p:spPr>
          <a:xfrm>
            <a:off x="3407702" y="2449754"/>
            <a:ext cx="2945345" cy="1242053"/>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Clinical Trials Committee</a:t>
            </a:r>
          </a:p>
          <a:p>
            <a:pPr algn="ctr">
              <a:lnSpc>
                <a:spcPct val="107000"/>
              </a:lnSpc>
            </a:pPr>
            <a:r>
              <a:rPr lang="en-US" sz="1600" b="1" i="1" dirty="0">
                <a:solidFill>
                  <a:srgbClr val="FFFFFF"/>
                </a:solidFill>
                <a:latin typeface="Calibri" panose="020F0502020204030204" pitchFamily="34" charset="0"/>
                <a:ea typeface="Calibri" panose="020F0502020204030204" pitchFamily="34" charset="0"/>
                <a:cs typeface="Calibri" panose="020F0502020204030204" pitchFamily="34" charset="0"/>
              </a:rPr>
              <a:t>Scientific Peer Review</a:t>
            </a:r>
            <a:endParaRPr lang="en-US" sz="1100" i="1" dirty="0">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5">
            <a:extLst>
              <a:ext uri="{FF2B5EF4-FFF2-40B4-BE49-F238E27FC236}">
                <a16:creationId xmlns:a16="http://schemas.microsoft.com/office/drawing/2014/main" id="{B0BE30C2-7046-B892-F365-DC20E6190C07}"/>
              </a:ext>
            </a:extLst>
          </p:cNvPr>
          <p:cNvSpPr/>
          <p:nvPr/>
        </p:nvSpPr>
        <p:spPr>
          <a:xfrm>
            <a:off x="8239221" y="2442996"/>
            <a:ext cx="2945345" cy="1242053"/>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Data Safety Monitoring Committee</a:t>
            </a:r>
          </a:p>
          <a:p>
            <a:pPr algn="ctr"/>
            <a:r>
              <a:rPr lang="en-US" sz="1600" b="1" i="1" dirty="0">
                <a:solidFill>
                  <a:srgbClr val="FFFFFF"/>
                </a:solidFill>
                <a:latin typeface="Calibri" panose="020F0502020204030204" pitchFamily="34" charset="0"/>
                <a:ea typeface="Calibri" panose="020F0502020204030204" pitchFamily="34" charset="0"/>
                <a:cs typeface="Calibri" panose="020F0502020204030204" pitchFamily="34" charset="0"/>
              </a:rPr>
              <a:t>Safety and Quality</a:t>
            </a:r>
            <a:endParaRPr lang="en-US" sz="12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3769EA6-FD1B-29AA-4C86-C38BDB164515}"/>
              </a:ext>
            </a:extLst>
          </p:cNvPr>
          <p:cNvSpPr/>
          <p:nvPr/>
        </p:nvSpPr>
        <p:spPr>
          <a:xfrm>
            <a:off x="2543606" y="4448839"/>
            <a:ext cx="2945345" cy="1242053"/>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600" b="1">
                <a:solidFill>
                  <a:srgbClr val="FFFFFF"/>
                </a:solidFill>
                <a:latin typeface="Calibri" panose="020F0502020204030204" pitchFamily="34" charset="0"/>
                <a:ea typeface="Calibri" panose="020F0502020204030204" pitchFamily="34" charset="0"/>
                <a:cs typeface="Calibri" panose="020F0502020204030204" pitchFamily="34" charset="0"/>
              </a:rPr>
              <a:t>Endpoint Committees</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80C68C4D-C02B-4B3D-1DFA-45ACB0C026FD}"/>
              </a:ext>
            </a:extLst>
          </p:cNvPr>
          <p:cNvSpPr/>
          <p:nvPr/>
        </p:nvSpPr>
        <p:spPr>
          <a:xfrm>
            <a:off x="9103317" y="4469759"/>
            <a:ext cx="2945345" cy="1242053"/>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Support Committees</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6">
            <a:extLst>
              <a:ext uri="{FF2B5EF4-FFF2-40B4-BE49-F238E27FC236}">
                <a16:creationId xmlns:a16="http://schemas.microsoft.com/office/drawing/2014/main" id="{8032EB1C-A25C-6D27-3B81-82D4ACF1C2FD}"/>
              </a:ext>
            </a:extLst>
          </p:cNvPr>
          <p:cNvSpPr/>
          <p:nvPr/>
        </p:nvSpPr>
        <p:spPr>
          <a:xfrm>
            <a:off x="5838954" y="4448839"/>
            <a:ext cx="2945345" cy="1242053"/>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Scientific Committees</a:t>
            </a:r>
          </a:p>
        </p:txBody>
      </p:sp>
      <p:sp>
        <p:nvSpPr>
          <p:cNvPr id="3" name="Title 1">
            <a:extLst>
              <a:ext uri="{FF2B5EF4-FFF2-40B4-BE49-F238E27FC236}">
                <a16:creationId xmlns:a16="http://schemas.microsoft.com/office/drawing/2014/main" id="{7B13ECF1-CAC3-D0AE-30C9-934D4FC9DDB7}"/>
              </a:ext>
            </a:extLst>
          </p:cNvPr>
          <p:cNvSpPr txBox="1">
            <a:spLocks/>
          </p:cNvSpPr>
          <p:nvPr/>
        </p:nvSpPr>
        <p:spPr>
          <a:xfrm>
            <a:off x="1103446" y="394909"/>
            <a:ext cx="10178405" cy="4436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267" b="1" dirty="0">
                <a:solidFill>
                  <a:srgbClr val="519136"/>
                </a:solidFill>
                <a:latin typeface="Calibri" panose="020F0502020204030204" pitchFamily="34" charset="0"/>
                <a:cs typeface="Calibri" panose="020F0502020204030204" pitchFamily="34" charset="0"/>
              </a:rPr>
              <a:t>Patient Representatives in CCTG provide their Views Across Leadership Committees</a:t>
            </a:r>
          </a:p>
        </p:txBody>
      </p:sp>
      <p:sp>
        <p:nvSpPr>
          <p:cNvPr id="4" name="Rounded Rectangle 3">
            <a:extLst>
              <a:ext uri="{FF2B5EF4-FFF2-40B4-BE49-F238E27FC236}">
                <a16:creationId xmlns:a16="http://schemas.microsoft.com/office/drawing/2014/main" id="{7E36EE4F-079B-BCBF-D5AF-7CC12EE9FFD0}"/>
              </a:ext>
            </a:extLst>
          </p:cNvPr>
          <p:cNvSpPr/>
          <p:nvPr/>
        </p:nvSpPr>
        <p:spPr>
          <a:xfrm>
            <a:off x="177145" y="2539007"/>
            <a:ext cx="2103017" cy="1242053"/>
          </a:xfrm>
          <a:prstGeom prst="roundRect">
            <a:avLst>
              <a:gd name="adj" fmla="val 21545"/>
            </a:avLst>
          </a:prstGeom>
          <a:solidFill>
            <a:srgbClr val="F3F3F1"/>
          </a:solidFill>
          <a:ln w="1905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n-US"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Research Oversight</a:t>
            </a:r>
            <a:endParaRPr lang="en-US" sz="1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
            <a:extLst>
              <a:ext uri="{FF2B5EF4-FFF2-40B4-BE49-F238E27FC236}">
                <a16:creationId xmlns:a16="http://schemas.microsoft.com/office/drawing/2014/main" id="{88D922B9-21E9-889D-FA76-60F8026C75C8}"/>
              </a:ext>
            </a:extLst>
          </p:cNvPr>
          <p:cNvSpPr/>
          <p:nvPr/>
        </p:nvSpPr>
        <p:spPr>
          <a:xfrm>
            <a:off x="183542" y="4472947"/>
            <a:ext cx="2103017" cy="1242053"/>
          </a:xfrm>
          <a:prstGeom prst="roundRect">
            <a:avLst>
              <a:gd name="adj" fmla="val 21545"/>
            </a:avLst>
          </a:prstGeom>
          <a:solidFill>
            <a:srgbClr val="F3F3F1"/>
          </a:solidFill>
          <a:ln w="1905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n-US"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Scientific Priorities Trial Portfolio</a:t>
            </a:r>
            <a:endParaRPr lang="en-US" sz="1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F5CAEC3B-A743-0DF4-191B-B638AFBEAF29}"/>
              </a:ext>
            </a:extLst>
          </p:cNvPr>
          <p:cNvCxnSpPr>
            <a:cxnSpLocks/>
            <a:endCxn id="15" idx="0"/>
          </p:cNvCxnSpPr>
          <p:nvPr/>
        </p:nvCxnSpPr>
        <p:spPr>
          <a:xfrm>
            <a:off x="7311627" y="2912169"/>
            <a:ext cx="0" cy="153667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0596F6F-3B5E-FCCC-F4B7-3D6A0EF03C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336"/>
          <a:stretch/>
        </p:blipFill>
        <p:spPr>
          <a:xfrm>
            <a:off x="5980209" y="2068199"/>
            <a:ext cx="373166" cy="843970"/>
          </a:xfrm>
          <a:prstGeom prst="rect">
            <a:avLst/>
          </a:prstGeom>
          <a:effectLst/>
        </p:spPr>
      </p:pic>
      <p:pic>
        <p:nvPicPr>
          <p:cNvPr id="21" name="Picture 20">
            <a:extLst>
              <a:ext uri="{FF2B5EF4-FFF2-40B4-BE49-F238E27FC236}">
                <a16:creationId xmlns:a16="http://schemas.microsoft.com/office/drawing/2014/main" id="{C88388E4-0382-C866-0EB0-7720EE9DB0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336"/>
          <a:stretch/>
        </p:blipFill>
        <p:spPr>
          <a:xfrm>
            <a:off x="10845840" y="1784429"/>
            <a:ext cx="373166" cy="843970"/>
          </a:xfrm>
          <a:prstGeom prst="rect">
            <a:avLst/>
          </a:prstGeom>
          <a:effectLst/>
        </p:spPr>
      </p:pic>
      <p:pic>
        <p:nvPicPr>
          <p:cNvPr id="22" name="Picture 21">
            <a:extLst>
              <a:ext uri="{FF2B5EF4-FFF2-40B4-BE49-F238E27FC236}">
                <a16:creationId xmlns:a16="http://schemas.microsoft.com/office/drawing/2014/main" id="{27016E15-CA46-80A7-D4BE-E0B148D5CB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336"/>
          <a:stretch/>
        </p:blipFill>
        <p:spPr>
          <a:xfrm>
            <a:off x="4989541" y="3925737"/>
            <a:ext cx="373166" cy="843970"/>
          </a:xfrm>
          <a:prstGeom prst="rect">
            <a:avLst/>
          </a:prstGeom>
          <a:effectLst/>
        </p:spPr>
      </p:pic>
      <p:pic>
        <p:nvPicPr>
          <p:cNvPr id="23" name="Picture 22">
            <a:extLst>
              <a:ext uri="{FF2B5EF4-FFF2-40B4-BE49-F238E27FC236}">
                <a16:creationId xmlns:a16="http://schemas.microsoft.com/office/drawing/2014/main" id="{F0F50A79-6C19-A3FB-CF0B-99304FC130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336"/>
          <a:stretch/>
        </p:blipFill>
        <p:spPr>
          <a:xfrm>
            <a:off x="8307213" y="3880430"/>
            <a:ext cx="373166" cy="843970"/>
          </a:xfrm>
          <a:prstGeom prst="rect">
            <a:avLst/>
          </a:prstGeom>
          <a:effectLst/>
        </p:spPr>
      </p:pic>
      <p:pic>
        <p:nvPicPr>
          <p:cNvPr id="24" name="Picture 23">
            <a:extLst>
              <a:ext uri="{FF2B5EF4-FFF2-40B4-BE49-F238E27FC236}">
                <a16:creationId xmlns:a16="http://schemas.microsoft.com/office/drawing/2014/main" id="{653C2620-E230-D447-CDDB-4330948C83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336"/>
          <a:stretch/>
        </p:blipFill>
        <p:spPr>
          <a:xfrm>
            <a:off x="11430000" y="3785841"/>
            <a:ext cx="373166" cy="843970"/>
          </a:xfrm>
          <a:prstGeom prst="rect">
            <a:avLst/>
          </a:prstGeom>
          <a:effectLst/>
        </p:spPr>
      </p:pic>
    </p:spTree>
    <p:extLst>
      <p:ext uri="{BB962C8B-B14F-4D97-AF65-F5344CB8AC3E}">
        <p14:creationId xmlns:p14="http://schemas.microsoft.com/office/powerpoint/2010/main" val="423293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250200" y="5706970"/>
            <a:ext cx="4114800" cy="503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1067" dirty="0">
                <a:solidFill>
                  <a:schemeClr val="tx1"/>
                </a:solidFill>
                <a:latin typeface="Franklin Gothic Book"/>
              </a:rPr>
              <a:t>Needham J, et al. Integrating Patient-</a:t>
            </a:r>
            <a:r>
              <a:rPr lang="en-US" sz="1067" dirty="0" err="1">
                <a:solidFill>
                  <a:schemeClr val="tx1"/>
                </a:solidFill>
                <a:latin typeface="Franklin Gothic Book"/>
              </a:rPr>
              <a:t>Centred</a:t>
            </a:r>
            <a:r>
              <a:rPr lang="en-US" sz="1067" dirty="0">
                <a:solidFill>
                  <a:schemeClr val="tx1"/>
                </a:solidFill>
                <a:latin typeface="Franklin Gothic Book"/>
              </a:rPr>
              <a:t> Research in the Canadian Cancer Trials Group. Current Oncology. 2021; 28(1):630-639</a:t>
            </a:r>
          </a:p>
        </p:txBody>
      </p:sp>
      <p:grpSp>
        <p:nvGrpSpPr>
          <p:cNvPr id="16" name="Group 15">
            <a:extLst>
              <a:ext uri="{FF2B5EF4-FFF2-40B4-BE49-F238E27FC236}">
                <a16:creationId xmlns:a16="http://schemas.microsoft.com/office/drawing/2014/main" id="{42523BE6-DA75-4EF5-AD64-F572E9C75334}"/>
              </a:ext>
            </a:extLst>
          </p:cNvPr>
          <p:cNvGrpSpPr/>
          <p:nvPr/>
        </p:nvGrpSpPr>
        <p:grpSpPr>
          <a:xfrm>
            <a:off x="7848600" y="5562602"/>
            <a:ext cx="1702710" cy="1046440"/>
            <a:chOff x="8382000" y="5582960"/>
            <a:chExt cx="1702710" cy="1085128"/>
          </a:xfrm>
        </p:grpSpPr>
        <p:sp>
          <p:nvSpPr>
            <p:cNvPr id="3" name="TextBox 2"/>
            <p:cNvSpPr txBox="1"/>
            <p:nvPr/>
          </p:nvSpPr>
          <p:spPr>
            <a:xfrm>
              <a:off x="8382000" y="5582960"/>
              <a:ext cx="1702710" cy="1085128"/>
            </a:xfrm>
            <a:prstGeom prst="rect">
              <a:avLst/>
            </a:prstGeom>
            <a:noFill/>
            <a:effectLst/>
          </p:spPr>
          <p:txBody>
            <a:bodyPr wrap="none" rtlCol="0">
              <a:spAutoFit/>
            </a:bodyPr>
            <a:lstStyle/>
            <a:p>
              <a:pPr defTabSz="914377">
                <a:defRPr/>
              </a:pPr>
              <a:r>
                <a:rPr lang="en-US" sz="1100" dirty="0">
                  <a:solidFill>
                    <a:srgbClr val="000000"/>
                  </a:solidFill>
                  <a:latin typeface="Calibri" panose="020F0502020204030204" pitchFamily="34" charset="0"/>
                  <a:cs typeface="Calibri" panose="020F0502020204030204" pitchFamily="34" charset="0"/>
                </a:rPr>
                <a:t>Legend:</a:t>
              </a:r>
            </a:p>
            <a:p>
              <a:pPr defTabSz="358766">
                <a:defRPr/>
              </a:pPr>
              <a:r>
                <a:rPr lang="en-US" sz="1100" dirty="0">
                  <a:solidFill>
                    <a:srgbClr val="000000"/>
                  </a:solidFill>
                  <a:latin typeface="Calibri" panose="020F0502020204030204" pitchFamily="34" charset="0"/>
                  <a:cs typeface="Calibri" panose="020F0502020204030204" pitchFamily="34" charset="0"/>
                </a:rPr>
                <a:t>	Current</a:t>
              </a:r>
            </a:p>
            <a:p>
              <a:pPr defTabSz="358766">
                <a:defRPr/>
              </a:pPr>
              <a:r>
                <a:rPr lang="en-US" sz="1100" dirty="0">
                  <a:solidFill>
                    <a:srgbClr val="000000"/>
                  </a:solidFill>
                  <a:latin typeface="Calibri" panose="020F0502020204030204" pitchFamily="34" charset="0"/>
                  <a:cs typeface="Calibri" panose="020F0502020204030204" pitchFamily="34" charset="0"/>
                </a:rPr>
                <a:t>	Patient Engagement</a:t>
              </a:r>
            </a:p>
            <a:p>
              <a:pPr defTabSz="538149">
                <a:defRPr/>
              </a:pPr>
              <a:endParaRPr lang="en-US" sz="700" dirty="0">
                <a:solidFill>
                  <a:srgbClr val="000000"/>
                </a:solidFill>
                <a:latin typeface="Calibri" panose="020F0502020204030204" pitchFamily="34" charset="0"/>
                <a:cs typeface="Calibri" panose="020F0502020204030204" pitchFamily="34" charset="0"/>
              </a:endParaRPr>
            </a:p>
            <a:p>
              <a:pPr defTabSz="358766">
                <a:defRPr/>
              </a:pPr>
              <a:r>
                <a:rPr lang="en-US" sz="1100" dirty="0">
                  <a:solidFill>
                    <a:srgbClr val="000000"/>
                  </a:solidFill>
                  <a:latin typeface="Calibri" panose="020F0502020204030204" pitchFamily="34" charset="0"/>
                  <a:cs typeface="Calibri" panose="020F0502020204030204" pitchFamily="34" charset="0"/>
                </a:rPr>
                <a:t>	Planned </a:t>
              </a:r>
            </a:p>
            <a:p>
              <a:pPr defTabSz="358766">
                <a:defRPr/>
              </a:pPr>
              <a:r>
                <a:rPr lang="en-US" sz="1100" dirty="0">
                  <a:solidFill>
                    <a:srgbClr val="000000"/>
                  </a:solidFill>
                  <a:latin typeface="Calibri" panose="020F0502020204030204" pitchFamily="34" charset="0"/>
                  <a:cs typeface="Calibri" panose="020F0502020204030204" pitchFamily="34" charset="0"/>
                </a:rPr>
                <a:t>	Patient Engagement</a:t>
              </a:r>
            </a:p>
          </p:txBody>
        </p:sp>
        <p:pic>
          <p:nvPicPr>
            <p:cNvPr id="93" name="Picture 92">
              <a:extLst>
                <a:ext uri="{FF2B5EF4-FFF2-40B4-BE49-F238E27FC236}">
                  <a16:creationId xmlns:a16="http://schemas.microsoft.com/office/drawing/2014/main" id="{28B5C7C5-606A-40E2-9B85-D44358B69F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8536588" y="5799371"/>
              <a:ext cx="150212" cy="339726"/>
            </a:xfrm>
            <a:prstGeom prst="rect">
              <a:avLst/>
            </a:prstGeom>
            <a:effectLst/>
          </p:spPr>
        </p:pic>
        <p:pic>
          <p:nvPicPr>
            <p:cNvPr id="94" name="Picture 93">
              <a:extLst>
                <a:ext uri="{FF2B5EF4-FFF2-40B4-BE49-F238E27FC236}">
                  <a16:creationId xmlns:a16="http://schemas.microsoft.com/office/drawing/2014/main" id="{41DADD04-8238-4FFF-8E3B-4CB1E54DC3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PencilSketch trans="15000"/>
                      </a14:imgEffect>
                    </a14:imgLayer>
                  </a14:imgProps>
                </a:ext>
                <a:ext uri="{28A0092B-C50C-407E-A947-70E740481C1C}">
                  <a14:useLocalDpi xmlns:a14="http://schemas.microsoft.com/office/drawing/2010/main" val="0"/>
                </a:ext>
              </a:extLst>
            </a:blip>
            <a:srcRect l="79336"/>
            <a:stretch/>
          </p:blipFill>
          <p:spPr>
            <a:xfrm>
              <a:off x="8536588" y="6266916"/>
              <a:ext cx="150212" cy="339726"/>
            </a:xfrm>
            <a:prstGeom prst="rect">
              <a:avLst/>
            </a:prstGeom>
            <a:effectLst/>
          </p:spPr>
        </p:pic>
      </p:grpSp>
      <p:sp>
        <p:nvSpPr>
          <p:cNvPr id="5" name="Text Box 4"/>
          <p:cNvSpPr txBox="1">
            <a:spLocks noChangeArrowheads="1"/>
          </p:cNvSpPr>
          <p:nvPr/>
        </p:nvSpPr>
        <p:spPr bwMode="auto">
          <a:xfrm>
            <a:off x="4578411" y="914401"/>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Ideation</a:t>
            </a:r>
          </a:p>
        </p:txBody>
      </p:sp>
      <p:sp>
        <p:nvSpPr>
          <p:cNvPr id="6" name="Text Box 4"/>
          <p:cNvSpPr txBox="1">
            <a:spLocks noChangeArrowheads="1"/>
          </p:cNvSpPr>
          <p:nvPr/>
        </p:nvSpPr>
        <p:spPr bwMode="auto">
          <a:xfrm>
            <a:off x="4578408" y="1388475"/>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Proposal Development</a:t>
            </a:r>
          </a:p>
        </p:txBody>
      </p:sp>
      <p:sp>
        <p:nvSpPr>
          <p:cNvPr id="7" name="Text Box 4"/>
          <p:cNvSpPr txBox="1">
            <a:spLocks noChangeArrowheads="1"/>
          </p:cNvSpPr>
          <p:nvPr/>
        </p:nvSpPr>
        <p:spPr bwMode="auto">
          <a:xfrm>
            <a:off x="4578407" y="1862548"/>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Proposal Review / Approval</a:t>
            </a:r>
          </a:p>
        </p:txBody>
      </p:sp>
      <p:sp>
        <p:nvSpPr>
          <p:cNvPr id="8" name="Text Box 4"/>
          <p:cNvSpPr txBox="1">
            <a:spLocks noChangeArrowheads="1"/>
          </p:cNvSpPr>
          <p:nvPr/>
        </p:nvSpPr>
        <p:spPr bwMode="auto">
          <a:xfrm>
            <a:off x="4578407" y="2341312"/>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Develop Protocol &amp; Consent</a:t>
            </a:r>
          </a:p>
        </p:txBody>
      </p:sp>
      <p:sp>
        <p:nvSpPr>
          <p:cNvPr id="9" name="Text Box 4"/>
          <p:cNvSpPr txBox="1">
            <a:spLocks noChangeArrowheads="1"/>
          </p:cNvSpPr>
          <p:nvPr/>
        </p:nvSpPr>
        <p:spPr bwMode="auto">
          <a:xfrm>
            <a:off x="4578405" y="2826755"/>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Operations Centre Activation</a:t>
            </a:r>
          </a:p>
        </p:txBody>
      </p:sp>
      <p:sp>
        <p:nvSpPr>
          <p:cNvPr id="10" name="Text Box 4"/>
          <p:cNvSpPr txBox="1">
            <a:spLocks noChangeArrowheads="1"/>
          </p:cNvSpPr>
          <p:nvPr/>
        </p:nvSpPr>
        <p:spPr bwMode="auto">
          <a:xfrm>
            <a:off x="4578405" y="3318617"/>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Cancer Centres Activation</a:t>
            </a:r>
          </a:p>
        </p:txBody>
      </p:sp>
      <p:sp>
        <p:nvSpPr>
          <p:cNvPr id="11" name="Text Box 4"/>
          <p:cNvSpPr txBox="1">
            <a:spLocks noChangeArrowheads="1"/>
          </p:cNvSpPr>
          <p:nvPr/>
        </p:nvSpPr>
        <p:spPr bwMode="auto">
          <a:xfrm>
            <a:off x="4578404" y="3800394"/>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Accrual &amp; Data Collection</a:t>
            </a:r>
          </a:p>
        </p:txBody>
      </p:sp>
      <p:sp>
        <p:nvSpPr>
          <p:cNvPr id="12" name="Text Box 4"/>
          <p:cNvSpPr txBox="1">
            <a:spLocks noChangeArrowheads="1"/>
          </p:cNvSpPr>
          <p:nvPr/>
        </p:nvSpPr>
        <p:spPr bwMode="auto">
          <a:xfrm>
            <a:off x="4578403" y="4287867"/>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Closure to Accrual</a:t>
            </a:r>
          </a:p>
        </p:txBody>
      </p:sp>
      <p:sp>
        <p:nvSpPr>
          <p:cNvPr id="13" name="Text Box 4"/>
          <p:cNvSpPr txBox="1">
            <a:spLocks noChangeArrowheads="1"/>
          </p:cNvSpPr>
          <p:nvPr/>
        </p:nvSpPr>
        <p:spPr bwMode="auto">
          <a:xfrm>
            <a:off x="4578401" y="4774662"/>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Follow Up/Data Collection</a:t>
            </a:r>
          </a:p>
        </p:txBody>
      </p:sp>
      <p:sp>
        <p:nvSpPr>
          <p:cNvPr id="14" name="Text Box 4"/>
          <p:cNvSpPr txBox="1">
            <a:spLocks noChangeArrowheads="1"/>
          </p:cNvSpPr>
          <p:nvPr/>
        </p:nvSpPr>
        <p:spPr bwMode="auto">
          <a:xfrm>
            <a:off x="4563305" y="5256761"/>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Endpoint(s) Met</a:t>
            </a:r>
          </a:p>
        </p:txBody>
      </p:sp>
      <p:sp>
        <p:nvSpPr>
          <p:cNvPr id="15" name="Text Box 4"/>
          <p:cNvSpPr txBox="1">
            <a:spLocks noChangeArrowheads="1"/>
          </p:cNvSpPr>
          <p:nvPr/>
        </p:nvSpPr>
        <p:spPr bwMode="auto">
          <a:xfrm>
            <a:off x="4566327" y="5738855"/>
            <a:ext cx="3018345" cy="338554"/>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Analysis &amp; Reporting</a:t>
            </a:r>
          </a:p>
        </p:txBody>
      </p:sp>
      <p:sp>
        <p:nvSpPr>
          <p:cNvPr id="17" name="Text Box 4"/>
          <p:cNvSpPr txBox="1">
            <a:spLocks noChangeArrowheads="1"/>
          </p:cNvSpPr>
          <p:nvPr/>
        </p:nvSpPr>
        <p:spPr bwMode="auto">
          <a:xfrm>
            <a:off x="4566327" y="6222983"/>
            <a:ext cx="3018345"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600" dirty="0">
                <a:solidFill>
                  <a:srgbClr val="000066"/>
                </a:solidFill>
              </a:rPr>
              <a:t>Permanent Closure</a:t>
            </a:r>
          </a:p>
        </p:txBody>
      </p:sp>
      <p:pic>
        <p:nvPicPr>
          <p:cNvPr id="75" name="Picture 74">
            <a:extLst>
              <a:ext uri="{FF2B5EF4-FFF2-40B4-BE49-F238E27FC236}">
                <a16:creationId xmlns:a16="http://schemas.microsoft.com/office/drawing/2014/main" id="{FE22BAD7-3B22-4FF1-B602-D4746E100C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336"/>
          <a:stretch/>
        </p:blipFill>
        <p:spPr>
          <a:xfrm>
            <a:off x="4656241" y="1383544"/>
            <a:ext cx="154537" cy="349508"/>
          </a:xfrm>
          <a:prstGeom prst="rect">
            <a:avLst/>
          </a:prstGeom>
          <a:effectLst/>
        </p:spPr>
      </p:pic>
      <p:pic>
        <p:nvPicPr>
          <p:cNvPr id="81" name="Picture 80">
            <a:extLst>
              <a:ext uri="{FF2B5EF4-FFF2-40B4-BE49-F238E27FC236}">
                <a16:creationId xmlns:a16="http://schemas.microsoft.com/office/drawing/2014/main" id="{35EA4E32-2F3D-47BB-A371-0A36C3C1C7A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9336"/>
          <a:stretch/>
        </p:blipFill>
        <p:spPr>
          <a:xfrm>
            <a:off x="4630371" y="1863767"/>
            <a:ext cx="182583" cy="349508"/>
          </a:xfrm>
          <a:prstGeom prst="rect">
            <a:avLst/>
          </a:prstGeom>
          <a:effectLst/>
        </p:spPr>
      </p:pic>
      <p:pic>
        <p:nvPicPr>
          <p:cNvPr id="83" name="Picture 82">
            <a:extLst>
              <a:ext uri="{FF2B5EF4-FFF2-40B4-BE49-F238E27FC236}">
                <a16:creationId xmlns:a16="http://schemas.microsoft.com/office/drawing/2014/main" id="{4249A6C2-BB26-40C2-B071-AF1A5D63D0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336"/>
          <a:stretch/>
        </p:blipFill>
        <p:spPr>
          <a:xfrm>
            <a:off x="4643186" y="2342453"/>
            <a:ext cx="154537" cy="349508"/>
          </a:xfrm>
          <a:prstGeom prst="rect">
            <a:avLst/>
          </a:prstGeom>
          <a:effectLst/>
        </p:spPr>
      </p:pic>
      <p:pic>
        <p:nvPicPr>
          <p:cNvPr id="85" name="Picture 84">
            <a:extLst>
              <a:ext uri="{FF2B5EF4-FFF2-40B4-BE49-F238E27FC236}">
                <a16:creationId xmlns:a16="http://schemas.microsoft.com/office/drawing/2014/main" id="{049B6B2A-75F6-46AF-AF34-F0E0BA55C6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336"/>
          <a:stretch/>
        </p:blipFill>
        <p:spPr>
          <a:xfrm>
            <a:off x="4656436" y="3800824"/>
            <a:ext cx="154537" cy="349508"/>
          </a:xfrm>
          <a:prstGeom prst="rect">
            <a:avLst/>
          </a:prstGeom>
          <a:effectLst/>
        </p:spPr>
      </p:pic>
      <p:pic>
        <p:nvPicPr>
          <p:cNvPr id="95" name="Picture 94">
            <a:extLst>
              <a:ext uri="{FF2B5EF4-FFF2-40B4-BE49-F238E27FC236}">
                <a16:creationId xmlns:a16="http://schemas.microsoft.com/office/drawing/2014/main" id="{E165A52B-25B9-489B-A909-F0D1B932F2B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artisticPencilSketch trans="15000"/>
                    </a14:imgEffect>
                  </a14:imgLayer>
                </a14:imgProps>
              </a:ext>
              <a:ext uri="{28A0092B-C50C-407E-A947-70E740481C1C}">
                <a14:useLocalDpi xmlns:a14="http://schemas.microsoft.com/office/drawing/2010/main" val="0"/>
              </a:ext>
            </a:extLst>
          </a:blip>
          <a:srcRect l="79336"/>
          <a:stretch/>
        </p:blipFill>
        <p:spPr>
          <a:xfrm>
            <a:off x="4639214" y="5741942"/>
            <a:ext cx="154537" cy="349508"/>
          </a:xfrm>
          <a:prstGeom prst="rect">
            <a:avLst/>
          </a:prstGeom>
          <a:effectLst/>
        </p:spPr>
      </p:pic>
      <p:pic>
        <p:nvPicPr>
          <p:cNvPr id="60" name="Picture 59">
            <a:extLst>
              <a:ext uri="{FF2B5EF4-FFF2-40B4-BE49-F238E27FC236}">
                <a16:creationId xmlns:a16="http://schemas.microsoft.com/office/drawing/2014/main" id="{B2D39780-AD61-49C6-B9D9-720182DC4B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336"/>
          <a:stretch/>
        </p:blipFill>
        <p:spPr>
          <a:xfrm>
            <a:off x="4666246" y="914401"/>
            <a:ext cx="154537" cy="349508"/>
          </a:xfrm>
          <a:prstGeom prst="rect">
            <a:avLst/>
          </a:prstGeom>
          <a:effectLst/>
        </p:spPr>
      </p:pic>
      <p:grpSp>
        <p:nvGrpSpPr>
          <p:cNvPr id="28" name="Group 27">
            <a:extLst>
              <a:ext uri="{FF2B5EF4-FFF2-40B4-BE49-F238E27FC236}">
                <a16:creationId xmlns:a16="http://schemas.microsoft.com/office/drawing/2014/main" id="{18DB0FEA-F5A4-4570-ADDE-71F46BD02785}"/>
              </a:ext>
            </a:extLst>
          </p:cNvPr>
          <p:cNvGrpSpPr/>
          <p:nvPr/>
        </p:nvGrpSpPr>
        <p:grpSpPr>
          <a:xfrm>
            <a:off x="9262647" y="4199931"/>
            <a:ext cx="2285933" cy="1452767"/>
            <a:chOff x="8503916" y="3106385"/>
            <a:chExt cx="2475992" cy="1618129"/>
          </a:xfrm>
        </p:grpSpPr>
        <p:pic>
          <p:nvPicPr>
            <p:cNvPr id="48" name="Picture 47">
              <a:extLst>
                <a:ext uri="{FF2B5EF4-FFF2-40B4-BE49-F238E27FC236}">
                  <a16:creationId xmlns:a16="http://schemas.microsoft.com/office/drawing/2014/main" id="{D272D931-193A-4D18-9242-64137B9972D3}"/>
                </a:ext>
              </a:extLst>
            </p:cNvPr>
            <p:cNvPicPr>
              <a:picLocks noChangeAspect="1"/>
            </p:cNvPicPr>
            <p:nvPr/>
          </p:nvPicPr>
          <p:blipFill>
            <a:blip r:embed="rId10"/>
            <a:stretch>
              <a:fillRect/>
            </a:stretch>
          </p:blipFill>
          <p:spPr>
            <a:xfrm rot="20203528">
              <a:off x="8503916" y="3212652"/>
              <a:ext cx="1017164" cy="1360303"/>
            </a:xfrm>
            <a:prstGeom prst="rect">
              <a:avLst/>
            </a:prstGeom>
            <a:ln>
              <a:solidFill>
                <a:srgbClr val="000000"/>
              </a:solidFill>
            </a:ln>
          </p:spPr>
        </p:pic>
        <p:pic>
          <p:nvPicPr>
            <p:cNvPr id="49" name="Picture 48">
              <a:extLst>
                <a:ext uri="{FF2B5EF4-FFF2-40B4-BE49-F238E27FC236}">
                  <a16:creationId xmlns:a16="http://schemas.microsoft.com/office/drawing/2014/main" id="{19371769-B390-436C-9307-A0970A09C05B}"/>
                </a:ext>
              </a:extLst>
            </p:cNvPr>
            <p:cNvPicPr>
              <a:picLocks noChangeAspect="1"/>
            </p:cNvPicPr>
            <p:nvPr/>
          </p:nvPicPr>
          <p:blipFill>
            <a:blip r:embed="rId11"/>
            <a:stretch>
              <a:fillRect/>
            </a:stretch>
          </p:blipFill>
          <p:spPr>
            <a:xfrm rot="20785989">
              <a:off x="9002375" y="3106385"/>
              <a:ext cx="1062600" cy="1438827"/>
            </a:xfrm>
            <a:prstGeom prst="rect">
              <a:avLst/>
            </a:prstGeom>
            <a:ln>
              <a:solidFill>
                <a:srgbClr val="000000"/>
              </a:solidFill>
            </a:ln>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35C5C285-AF95-4D66-B7E2-D891B4F3038D}"/>
                </a:ext>
              </a:extLst>
            </p:cNvPr>
            <p:cNvPicPr>
              <a:picLocks noChangeAspect="1"/>
            </p:cNvPicPr>
            <p:nvPr/>
          </p:nvPicPr>
          <p:blipFill>
            <a:blip r:embed="rId12"/>
            <a:stretch>
              <a:fillRect/>
            </a:stretch>
          </p:blipFill>
          <p:spPr>
            <a:xfrm>
              <a:off x="9465542" y="3123034"/>
              <a:ext cx="1078208" cy="1458728"/>
            </a:xfrm>
            <a:prstGeom prst="rect">
              <a:avLst/>
            </a:prstGeom>
            <a:ln>
              <a:solidFill>
                <a:srgbClr val="000000"/>
              </a:solidFill>
            </a:ln>
            <a:effectLst>
              <a:outerShdw blurRad="50800" dist="38100" dir="2700000" algn="tl" rotWithShape="0">
                <a:prstClr val="black">
                  <a:alpha val="40000"/>
                </a:prstClr>
              </a:outerShdw>
            </a:effectLst>
          </p:spPr>
        </p:pic>
        <p:pic>
          <p:nvPicPr>
            <p:cNvPr id="51" name="Picture 50">
              <a:extLst>
                <a:ext uri="{FF2B5EF4-FFF2-40B4-BE49-F238E27FC236}">
                  <a16:creationId xmlns:a16="http://schemas.microsoft.com/office/drawing/2014/main" id="{52D31059-04C0-4DA9-B74E-CF3860CF567F}"/>
                </a:ext>
              </a:extLst>
            </p:cNvPr>
            <p:cNvPicPr>
              <a:picLocks noChangeAspect="1"/>
            </p:cNvPicPr>
            <p:nvPr/>
          </p:nvPicPr>
          <p:blipFill>
            <a:blip r:embed="rId13"/>
            <a:stretch>
              <a:fillRect/>
            </a:stretch>
          </p:blipFill>
          <p:spPr>
            <a:xfrm rot="837414">
              <a:off x="9909815" y="3285687"/>
              <a:ext cx="1070093" cy="1438827"/>
            </a:xfrm>
            <a:prstGeom prst="rect">
              <a:avLst/>
            </a:prstGeom>
            <a:ln>
              <a:solidFill>
                <a:srgbClr val="000000"/>
              </a:solidFill>
            </a:ln>
            <a:effectLst>
              <a:outerShdw blurRad="50800" dist="38100" dir="2700000" algn="tl" rotWithShape="0">
                <a:prstClr val="black">
                  <a:alpha val="40000"/>
                </a:prstClr>
              </a:outerShdw>
            </a:effectLst>
          </p:spPr>
        </p:pic>
      </p:grpSp>
      <p:sp>
        <p:nvSpPr>
          <p:cNvPr id="52" name="TextBox 51">
            <a:extLst>
              <a:ext uri="{FF2B5EF4-FFF2-40B4-BE49-F238E27FC236}">
                <a16:creationId xmlns:a16="http://schemas.microsoft.com/office/drawing/2014/main" id="{899E2052-4EAF-4720-8B84-1EA71F5845E6}"/>
              </a:ext>
            </a:extLst>
          </p:cNvPr>
          <p:cNvSpPr txBox="1"/>
          <p:nvPr/>
        </p:nvSpPr>
        <p:spPr>
          <a:xfrm>
            <a:off x="643421" y="3429001"/>
            <a:ext cx="3589172" cy="1200329"/>
          </a:xfrm>
          <a:prstGeom prst="rect">
            <a:avLst/>
          </a:prstGeom>
          <a:solidFill>
            <a:schemeClr val="bg1"/>
          </a:solidFill>
          <a:ln>
            <a:solidFill>
              <a:schemeClr val="accent3">
                <a:lumMod val="25000"/>
              </a:schemeClr>
            </a:solidFill>
          </a:ln>
          <a:effectLst>
            <a:outerShdw blurRad="50800" dist="38100" dir="2700000" algn="tl" rotWithShape="0">
              <a:prstClr val="black">
                <a:alpha val="40000"/>
              </a:prstClr>
            </a:outerShdw>
          </a:effectLst>
        </p:spPr>
        <p:txBody>
          <a:bodyPr wrap="square" rtlCol="0">
            <a:spAutoFit/>
          </a:bodyPr>
          <a:lstStyle/>
          <a:p>
            <a:pPr algn="ctr"/>
            <a:r>
              <a:rPr lang="en-CA" b="1" i="1" dirty="0">
                <a:solidFill>
                  <a:srgbClr val="3D6D28"/>
                </a:solidFill>
                <a:latin typeface="Calibri Light" panose="020F0302020204030204" pitchFamily="34" charset="0"/>
                <a:cs typeface="Calibri Light" panose="020F0302020204030204" pitchFamily="34" charset="0"/>
              </a:rPr>
              <a:t>Assess research question, design, execution, patient materials, recruitment plans, patient information</a:t>
            </a:r>
            <a:endParaRPr lang="en-CA" i="1" dirty="0">
              <a:solidFill>
                <a:srgbClr val="3D6D28"/>
              </a:solidFill>
              <a:latin typeface="Franklin Gothic Book"/>
            </a:endParaRPr>
          </a:p>
        </p:txBody>
      </p:sp>
      <p:sp>
        <p:nvSpPr>
          <p:cNvPr id="53" name="TextBox 52">
            <a:extLst>
              <a:ext uri="{FF2B5EF4-FFF2-40B4-BE49-F238E27FC236}">
                <a16:creationId xmlns:a16="http://schemas.microsoft.com/office/drawing/2014/main" id="{B1A13252-562E-41A9-9D76-16243112205F}"/>
              </a:ext>
            </a:extLst>
          </p:cNvPr>
          <p:cNvSpPr txBox="1"/>
          <p:nvPr/>
        </p:nvSpPr>
        <p:spPr>
          <a:xfrm>
            <a:off x="7980090" y="1162432"/>
            <a:ext cx="3876359" cy="3416320"/>
          </a:xfrm>
          <a:prstGeom prst="rect">
            <a:avLst/>
          </a:prstGeom>
          <a:noFill/>
        </p:spPr>
        <p:txBody>
          <a:bodyPr wrap="square" rtlCol="0">
            <a:spAutoFit/>
          </a:bodyPr>
          <a:lstStyle/>
          <a:p>
            <a:pPr marL="342891" indent="-342891" defTabSz="914377">
              <a:buFont typeface="+mj-lt"/>
              <a:buAutoNum type="arabicPeriod" startAt="2"/>
              <a:defRPr/>
            </a:pPr>
            <a:r>
              <a:rPr lang="en-CA" sz="2400" dirty="0">
                <a:solidFill>
                  <a:srgbClr val="000000"/>
                </a:solidFill>
                <a:latin typeface="Calibri" panose="020F0502020204030204" pitchFamily="34" charset="0"/>
                <a:cs typeface="Calibri" panose="020F0502020204030204" pitchFamily="34" charset="0"/>
              </a:rPr>
              <a:t>Developed and implemented the processes, tools and training material that enabled Patient Reps to contribute easily yet formally at each defined touchpoint.</a:t>
            </a:r>
          </a:p>
          <a:p>
            <a:pPr marL="285744" indent="-285744" defTabSz="914377">
              <a:buFont typeface="Arial" panose="020B0604020202020204" pitchFamily="34" charset="0"/>
              <a:buChar char="•"/>
              <a:defRPr/>
            </a:pPr>
            <a:endParaRPr lang="en-CA" sz="2400" dirty="0">
              <a:solidFill>
                <a:srgbClr val="00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6E03CFD8-39D2-4D69-94B6-955652E3AD0F}"/>
              </a:ext>
            </a:extLst>
          </p:cNvPr>
          <p:cNvSpPr txBox="1"/>
          <p:nvPr/>
        </p:nvSpPr>
        <p:spPr>
          <a:xfrm>
            <a:off x="611777" y="1162432"/>
            <a:ext cx="3391649" cy="2123658"/>
          </a:xfrm>
          <a:prstGeom prst="rect">
            <a:avLst/>
          </a:prstGeom>
          <a:noFill/>
        </p:spPr>
        <p:txBody>
          <a:bodyPr wrap="square" rtlCol="0">
            <a:spAutoFit/>
          </a:bodyPr>
          <a:lstStyle/>
          <a:p>
            <a:pPr marL="457189" indent="-457189">
              <a:buFont typeface="+mj-lt"/>
              <a:buAutoNum type="arabicPeriod"/>
            </a:pPr>
            <a:r>
              <a:rPr lang="en-CA" sz="2400" dirty="0">
                <a:solidFill>
                  <a:srgbClr val="000000"/>
                </a:solidFill>
                <a:latin typeface="Calibri" panose="020F0502020204030204" pitchFamily="34" charset="0"/>
                <a:cs typeface="Calibri" panose="020F0502020204030204" pitchFamily="34" charset="0"/>
              </a:rPr>
              <a:t>Defined the touchpoints in the clinical trial lifecycle that would benefit from patient input.</a:t>
            </a:r>
          </a:p>
          <a:p>
            <a:pPr marL="228594" indent="-228594">
              <a:buFont typeface="+mj-lt"/>
              <a:buAutoNum type="arabicPeriod"/>
            </a:pPr>
            <a:endParaRPr lang="en-CA" sz="1200" dirty="0">
              <a:solidFill>
                <a:srgbClr val="0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A24BB7A-8E18-40BE-96CA-9B2951323CA7}"/>
              </a:ext>
            </a:extLst>
          </p:cNvPr>
          <p:cNvSpPr txBox="1"/>
          <p:nvPr/>
        </p:nvSpPr>
        <p:spPr>
          <a:xfrm>
            <a:off x="1325801" y="40961"/>
            <a:ext cx="9820101" cy="954107"/>
          </a:xfrm>
          <a:prstGeom prst="rect">
            <a:avLst/>
          </a:prstGeom>
          <a:noFill/>
        </p:spPr>
        <p:txBody>
          <a:bodyPr wrap="square">
            <a:spAutoFit/>
          </a:bodyPr>
          <a:lstStyle/>
          <a:p>
            <a:r>
              <a:rPr lang="en-CA" sz="2800" b="1" dirty="0">
                <a:solidFill>
                  <a:srgbClr val="3D6D28"/>
                </a:solidFill>
                <a:latin typeface="Calibri" panose="020F0502020204030204" pitchFamily="34" charset="0"/>
                <a:cs typeface="Calibri" panose="020F0502020204030204" pitchFamily="34" charset="0"/>
              </a:rPr>
              <a:t>Patient Engagement in the CCTG Clinical Trial Lifecycle is Defined and Patient Representatives are Trained and Supported</a:t>
            </a:r>
            <a:endParaRPr lang="en-CA"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1151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TG_PowerPoint_Template_Bilingual_4x3">
  <a:themeElements>
    <a:clrScheme name="Custom 1">
      <a:dk1>
        <a:srgbClr val="000000"/>
      </a:dk1>
      <a:lt1>
        <a:srgbClr val="FFFFFF"/>
      </a:lt1>
      <a:dk2>
        <a:srgbClr val="434342"/>
      </a:dk2>
      <a:lt2>
        <a:srgbClr val="CDD7D9"/>
      </a:lt2>
      <a:accent1>
        <a:srgbClr val="519136"/>
      </a:accent1>
      <a:accent2>
        <a:srgbClr val="CBD9B2"/>
      </a:accent2>
      <a:accent3>
        <a:srgbClr val="E5ECD8"/>
      </a:accent3>
      <a:accent4>
        <a:srgbClr val="7C984A"/>
      </a:accent4>
      <a:accent5>
        <a:srgbClr val="C2AD8D"/>
      </a:accent5>
      <a:accent6>
        <a:srgbClr val="506E94"/>
      </a:accent6>
      <a:hlink>
        <a:srgbClr val="519136"/>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51642</TotalTime>
  <Words>4429</Words>
  <Application>Microsoft Office PowerPoint</Application>
  <PresentationFormat>Widescreen</PresentationFormat>
  <Paragraphs>473</Paragraphs>
  <Slides>34</Slides>
  <Notes>11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CCTG_PowerPoint_Template_Bilingual_4x3</vt:lpstr>
      <vt:lpstr>Custom Design</vt:lpstr>
      <vt:lpstr>PowerPoint Presentation</vt:lpstr>
      <vt:lpstr>Outline</vt:lpstr>
      <vt:lpstr>Question: Who are trials for?</vt:lpstr>
      <vt:lpstr>What Does It Mean for Clinical Trials to be Patient-centric?</vt:lpstr>
      <vt:lpstr>Benefits of Patient-Centric Trials</vt:lpstr>
      <vt:lpstr>PowerPoint Presentation</vt:lpstr>
      <vt:lpstr>PowerPoint Presentation</vt:lpstr>
      <vt:lpstr>PowerPoint Presentation</vt:lpstr>
      <vt:lpstr>PowerPoint Presentation</vt:lpstr>
      <vt:lpstr>Patient Centric Trial Questions Cover Range of Settings, Interventions, Modalities</vt:lpstr>
      <vt:lpstr>Patient Centric Trial Designs, Conduct and Endpoints</vt:lpstr>
      <vt:lpstr>Patient Engagement and Trial Information</vt:lpstr>
      <vt:lpstr>Magnitude of Barriers for Patient Participation</vt:lpstr>
      <vt:lpstr>Equity gaps in clinical trials have multiple causes, in Canada, one is Geography</vt:lpstr>
      <vt:lpstr>Addressing Geography Gaps with Decentralized Trials</vt:lpstr>
      <vt:lpstr>Rationale for Adoption DCTs Speed, costs, quality, diversity/representation</vt:lpstr>
      <vt:lpstr>Digital Tools for Trials</vt:lpstr>
      <vt:lpstr>Traditional and Digital Trials</vt:lpstr>
      <vt:lpstr>Digital Technologies</vt:lpstr>
      <vt:lpstr>Hybrid Trials</vt:lpstr>
      <vt:lpstr>Preconditions &amp; Recommendations for successful Cluster Trial Sites Sharing Patients</vt:lpstr>
      <vt:lpstr>CCTG DCT Trials to date</vt:lpstr>
      <vt:lpstr>Challenges to Patient-Sharing DCT Activities</vt:lpstr>
      <vt:lpstr>CRAFT Development &amp; Knowledge Mobilization</vt:lpstr>
      <vt:lpstr>Endpoints that Matter</vt:lpstr>
      <vt:lpstr>Guiding Principles of Common Sense Oncology</vt:lpstr>
      <vt:lpstr>PowerPoint Presentation</vt:lpstr>
      <vt:lpstr>Quality of Life and Sexual Health</vt:lpstr>
      <vt:lpstr>Endpoints that Matter to Patients</vt:lpstr>
      <vt:lpstr>Regulator Expectations</vt:lpstr>
      <vt:lpstr>Identifying Meaningful Aspects of Health in Digital Measure Development: Key Examples</vt:lpstr>
      <vt:lpstr>Providing Trial Information and Trial Results</vt:lpstr>
      <vt:lpstr>Summary</vt:lpstr>
      <vt:lpstr>Resources for Patient Centric Trials</vt:lpstr>
    </vt:vector>
  </TitlesOfParts>
  <Company>NCIC Clinical Trials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A. Needham</dc:creator>
  <cp:lastModifiedBy>Janet Dancey</cp:lastModifiedBy>
  <cp:revision>723</cp:revision>
  <cp:lastPrinted>2022-08-02T03:43:49Z</cp:lastPrinted>
  <dcterms:created xsi:type="dcterms:W3CDTF">2016-07-20T16:10:58Z</dcterms:created>
  <dcterms:modified xsi:type="dcterms:W3CDTF">2024-08-21T19:14:04Z</dcterms:modified>
</cp:coreProperties>
</file>